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embeddings/oleObject1.bin" ContentType="application/vnd.openxmlformats-officedocument.oleObject"/>
  <Override PartName="/ppt/legacyDocTextInfo.bin" ContentType="application/vnd.ms-office.legacyDocTextInfo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xls" ContentType="application/vnd.ms-exce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101"/>
  </p:notesMasterIdLst>
  <p:sldIdLst>
    <p:sldId id="379" r:id="rId2"/>
    <p:sldId id="358" r:id="rId3"/>
    <p:sldId id="339" r:id="rId4"/>
    <p:sldId id="321" r:id="rId5"/>
    <p:sldId id="390" r:id="rId6"/>
    <p:sldId id="304" r:id="rId7"/>
    <p:sldId id="449" r:id="rId8"/>
    <p:sldId id="311" r:id="rId9"/>
    <p:sldId id="334" r:id="rId10"/>
    <p:sldId id="291" r:id="rId11"/>
    <p:sldId id="443" r:id="rId12"/>
    <p:sldId id="444" r:id="rId13"/>
    <p:sldId id="447" r:id="rId14"/>
    <p:sldId id="448" r:id="rId15"/>
    <p:sldId id="410" r:id="rId16"/>
    <p:sldId id="411" r:id="rId17"/>
    <p:sldId id="412" r:id="rId18"/>
    <p:sldId id="450" r:id="rId19"/>
    <p:sldId id="385" r:id="rId20"/>
    <p:sldId id="386" r:id="rId21"/>
    <p:sldId id="387" r:id="rId22"/>
    <p:sldId id="388" r:id="rId23"/>
    <p:sldId id="392" r:id="rId24"/>
    <p:sldId id="393" r:id="rId25"/>
    <p:sldId id="413" r:id="rId26"/>
    <p:sldId id="414" r:id="rId27"/>
    <p:sldId id="415" r:id="rId28"/>
    <p:sldId id="416" r:id="rId29"/>
    <p:sldId id="417" r:id="rId30"/>
    <p:sldId id="418" r:id="rId31"/>
    <p:sldId id="464" r:id="rId32"/>
    <p:sldId id="419" r:id="rId33"/>
    <p:sldId id="465" r:id="rId34"/>
    <p:sldId id="420" r:id="rId35"/>
    <p:sldId id="421" r:id="rId36"/>
    <p:sldId id="422" r:id="rId37"/>
    <p:sldId id="331" r:id="rId38"/>
    <p:sldId id="328" r:id="rId39"/>
    <p:sldId id="432" r:id="rId40"/>
    <p:sldId id="436" r:id="rId41"/>
    <p:sldId id="437" r:id="rId42"/>
    <p:sldId id="438" r:id="rId43"/>
    <p:sldId id="440" r:id="rId44"/>
    <p:sldId id="441" r:id="rId45"/>
    <p:sldId id="442" r:id="rId46"/>
    <p:sldId id="484" r:id="rId47"/>
    <p:sldId id="423" r:id="rId48"/>
    <p:sldId id="452" r:id="rId49"/>
    <p:sldId id="453" r:id="rId50"/>
    <p:sldId id="403" r:id="rId51"/>
    <p:sldId id="454" r:id="rId52"/>
    <p:sldId id="458" r:id="rId53"/>
    <p:sldId id="463" r:id="rId54"/>
    <p:sldId id="462" r:id="rId55"/>
    <p:sldId id="359" r:id="rId56"/>
    <p:sldId id="469" r:id="rId57"/>
    <p:sldId id="362" r:id="rId58"/>
    <p:sldId id="363" r:id="rId59"/>
    <p:sldId id="364" r:id="rId60"/>
    <p:sldId id="366" r:id="rId61"/>
    <p:sldId id="367" r:id="rId62"/>
    <p:sldId id="368" r:id="rId63"/>
    <p:sldId id="370" r:id="rId64"/>
    <p:sldId id="374" r:id="rId65"/>
    <p:sldId id="384" r:id="rId66"/>
    <p:sldId id="389" r:id="rId67"/>
    <p:sldId id="391" r:id="rId68"/>
    <p:sldId id="395" r:id="rId69"/>
    <p:sldId id="397" r:id="rId70"/>
    <p:sldId id="396" r:id="rId71"/>
    <p:sldId id="398" r:id="rId72"/>
    <p:sldId id="455" r:id="rId73"/>
    <p:sldId id="467" r:id="rId74"/>
    <p:sldId id="365" r:id="rId75"/>
    <p:sldId id="457" r:id="rId76"/>
    <p:sldId id="459" r:id="rId77"/>
    <p:sldId id="460" r:id="rId78"/>
    <p:sldId id="461" r:id="rId79"/>
    <p:sldId id="401" r:id="rId80"/>
    <p:sldId id="485" r:id="rId81"/>
    <p:sldId id="466" r:id="rId82"/>
    <p:sldId id="468" r:id="rId83"/>
    <p:sldId id="402" r:id="rId84"/>
    <p:sldId id="406" r:id="rId85"/>
    <p:sldId id="483" r:id="rId86"/>
    <p:sldId id="470" r:id="rId87"/>
    <p:sldId id="471" r:id="rId88"/>
    <p:sldId id="472" r:id="rId89"/>
    <p:sldId id="473" r:id="rId90"/>
    <p:sldId id="474" r:id="rId91"/>
    <p:sldId id="475" r:id="rId92"/>
    <p:sldId id="476" r:id="rId93"/>
    <p:sldId id="477" r:id="rId94"/>
    <p:sldId id="478" r:id="rId95"/>
    <p:sldId id="479" r:id="rId96"/>
    <p:sldId id="480" r:id="rId97"/>
    <p:sldId id="481" r:id="rId98"/>
    <p:sldId id="482" r:id="rId99"/>
    <p:sldId id="486" r:id="rId100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288" autoAdjust="0"/>
    <p:restoredTop sz="94660"/>
  </p:normalViewPr>
  <p:slideViewPr>
    <p:cSldViewPr>
      <p:cViewPr>
        <p:scale>
          <a:sx n="73" d="100"/>
          <a:sy n="73" d="100"/>
        </p:scale>
        <p:origin x="-804" y="-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microsoft.com/office/2006/relationships/legacyDocTextInfo" Target="legacyDocTextInfo.bin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50;&#1072;&#1076;&#1088;&#1086;&#1074;&#1080;&#1082;\Desktop\&#1086;&#1073;&#1077;&#1089;&#1087;&#1077;&#1095;&#1077;&#1085;&#1080;&#1077;%20&#1082;&#1072;&#1076;&#1088;&#1086;&#1074;&#1086;&#1077;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6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20330905511811023"/>
          <c:y val="7.8703703703703914E-2"/>
          <c:w val="0.53888888888888964"/>
          <c:h val="0.89814814814814936"/>
        </c:manualLayout>
      </c:layout>
      <c:pieChart>
        <c:varyColors val="1"/>
        <c:ser>
          <c:idx val="0"/>
          <c:order val="0"/>
          <c:explosion val="25"/>
          <c:val>
            <c:numRef>
              <c:f>Лист1!$B$8:$E$8</c:f>
              <c:numCache>
                <c:formatCode>General</c:formatCode>
                <c:ptCount val="4"/>
                <c:pt idx="0">
                  <c:v>7.5</c:v>
                </c:pt>
                <c:pt idx="1">
                  <c:v>20</c:v>
                </c:pt>
                <c:pt idx="2">
                  <c:v>47.5</c:v>
                </c:pt>
                <c:pt idx="3">
                  <c:v>25</c:v>
                </c:pt>
              </c:numCache>
            </c:numRef>
          </c:val>
        </c:ser>
        <c:firstSliceAng val="0"/>
      </c:pieChart>
    </c:plotArea>
    <c:legend>
      <c:legendPos val="r"/>
      <c:txPr>
        <a:bodyPr/>
        <a:lstStyle/>
        <a:p>
          <a:pPr rtl="0">
            <a:defRPr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1.0245479928817213E-3"/>
          <c:y val="2.7189710356200446E-2"/>
          <c:w val="0.81911542112640434"/>
          <c:h val="0.88676096228053869"/>
        </c:manualLayout>
      </c:layout>
      <c:pie3DChart>
        <c:varyColors val="1"/>
        <c:ser>
          <c:idx val="0"/>
          <c:order val="0"/>
          <c:explosion val="25"/>
          <c:val>
            <c:numRef>
              <c:f>Лист1!$B$105:$E$105</c:f>
              <c:numCache>
                <c:formatCode>General</c:formatCode>
                <c:ptCount val="4"/>
                <c:pt idx="0">
                  <c:v>12.5</c:v>
                </c:pt>
                <c:pt idx="1">
                  <c:v>42.5</c:v>
                </c:pt>
                <c:pt idx="2">
                  <c:v>15</c:v>
                </c:pt>
                <c:pt idx="3">
                  <c:v>30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0.emf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openxmlformats.org/officeDocument/2006/relationships/image" Target="../media/image83.emf"/></Relationships>
</file>

<file path=ppt/drawings/_rels/vmlDrawing3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11.bin"/><Relationship Id="rId3" Type="http://schemas.microsoft.com/office/2006/relationships/legacyDiagramText" Target="legacyDiagramText6.bin"/><Relationship Id="rId7" Type="http://schemas.microsoft.com/office/2006/relationships/legacyDiagramText" Target="legacyDiagramText10.bin"/><Relationship Id="rId2" Type="http://schemas.microsoft.com/office/2006/relationships/legacyDiagramText" Target="legacyDiagramText5.bin"/><Relationship Id="rId1" Type="http://schemas.microsoft.com/office/2006/relationships/legacyDiagramText" Target="legacyDiagramText4.bin"/><Relationship Id="rId6" Type="http://schemas.microsoft.com/office/2006/relationships/legacyDiagramText" Target="legacyDiagramText9.bin"/><Relationship Id="rId5" Type="http://schemas.microsoft.com/office/2006/relationships/legacyDiagramText" Target="legacyDiagramText8.bin"/><Relationship Id="rId10" Type="http://schemas.microsoft.com/office/2006/relationships/legacyDiagramText" Target="legacyDiagramText13.bin"/><Relationship Id="rId4" Type="http://schemas.microsoft.com/office/2006/relationships/legacyDiagramText" Target="legacyDiagramText7.bin"/><Relationship Id="rId9" Type="http://schemas.microsoft.com/office/2006/relationships/legacyDiagramText" Target="legacyDiagramText12.bin"/></Relationships>
</file>

<file path=ppt/drawings/_rels/vmlDrawing4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6.bin"/><Relationship Id="rId2" Type="http://schemas.microsoft.com/office/2006/relationships/legacyDiagramText" Target="legacyDiagramText15.bin"/><Relationship Id="rId1" Type="http://schemas.microsoft.com/office/2006/relationships/legacyDiagramText" Target="legacyDiagramText14.bin"/><Relationship Id="rId6" Type="http://schemas.microsoft.com/office/2006/relationships/legacyDiagramText" Target="legacyDiagramText19.bin"/><Relationship Id="rId5" Type="http://schemas.microsoft.com/office/2006/relationships/legacyDiagramText" Target="legacyDiagramText18.bin"/><Relationship Id="rId4" Type="http://schemas.microsoft.com/office/2006/relationships/legacyDiagramText" Target="legacyDiagramText17.bin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1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59325"/>
            <a:ext cx="5510213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1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5A1CDD4-D8DC-4324-9896-81B9A45221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91FA22-779A-4E56-8A88-5823D29AAAB4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16" tIns="48308" rIns="96616" bIns="48308" anchor="b"/>
          <a:lstStyle/>
          <a:p>
            <a:pPr algn="r" defTabSz="966788"/>
            <a:fld id="{7392721E-6C08-4242-B29C-4030B7EF5309}" type="slidenum">
              <a:rPr lang="ru-RU" sz="1300"/>
              <a:pPr algn="r" defTabSz="966788"/>
              <a:t>20</a:t>
            </a:fld>
            <a:endParaRPr lang="ru-RU" sz="13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10150" cy="3757612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759325"/>
            <a:ext cx="5049837" cy="4510088"/>
          </a:xfrm>
          <a:noFill/>
          <a:ln/>
        </p:spPr>
        <p:txBody>
          <a:bodyPr lIns="96616" tIns="48308" rIns="96616" bIns="4830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1" lang="ru-RU" smtClean="0"/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F21A43-D6CB-4F2C-B5F8-43D738312E3F}" type="slidenum">
              <a:rPr kumimoji="1" lang="ru-RU" smtClean="0"/>
              <a:pPr/>
              <a:t>86</a:t>
            </a:fld>
            <a:endParaRPr kumimoji="1"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B9190-9D0A-4EC2-8DC3-CE8BD9219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utoUpdateAnimBg="0"/>
      <p:bldP spid="9" grpId="0" build="p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1E811-18FE-4AE9-A252-2B7734F3D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38CB9-866E-4B54-B683-4D5AC4A9EC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838200" y="4300538"/>
            <a:ext cx="3770313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5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9F37B-3DCC-4652-93E2-065343D73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  <p:bldP spid="5" grpId="0" build="p" autoUpdateAnimBg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838200" y="4300538"/>
            <a:ext cx="3770313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Дата 6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59771-E307-4AAF-8047-8F64C9B5A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5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76B3D-1E8E-46B9-B8DA-23B24BA74D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  <p:bldP spid="5" grpId="0" build="p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7EF42-4433-4342-9F3A-29AE54437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utoUpdateAnimBg="0"/>
      <p:bldP spid="27" grpId="0" build="p" autoUpdateAnimBg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5F684-3A5A-4DA8-9027-C0A2A39EF2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  <p:bldP spid="8" grpId="0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A28A7-88D0-4A3D-BC6D-7CA04EBC1B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E1F7C-97B4-45B5-BB36-E6B1BB2A9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utoUpdateAnimBg="0"/>
      <p:bldP spid="13" grpId="0" build="p" autoUpdateAnimBg="0"/>
      <p:bldP spid="25" grpId="0" build="p" autoUpdateAnimBg="0"/>
      <p:bldP spid="4" grpId="0" build="p" autoUpdateAnimBg="0"/>
      <p:bldP spid="28" grpId="0" build="p" autoUpdateAnimBg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4BD7B-87A2-46B5-8316-BEB1969655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BE853-FA09-4EC6-A7A7-E9283D57F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0A3FC-E38F-449E-A935-924337F850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26" grpId="0" build="p" autoUpdateAnimBg="0"/>
      <p:bldP spid="14" grpId="0" build="p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9BA6B-6DAC-4BE4-A163-B6A94B3E1D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utoUpdateAnimBg="0"/>
      <p:bldP spid="17" grpId="0" autoUpdateAnimBg="0"/>
      <p:bldP spid="26" grpId="0" build="p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4B60E4B-A925-4D16-915A-FA3CA1C39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07" r:id="rId4"/>
    <p:sldLayoutId id="2147483711" r:id="rId5"/>
    <p:sldLayoutId id="2147483706" r:id="rId6"/>
    <p:sldLayoutId id="2147483712" r:id="rId7"/>
    <p:sldLayoutId id="2147483713" r:id="rId8"/>
    <p:sldLayoutId id="2147483714" r:id="rId9"/>
    <p:sldLayoutId id="2147483705" r:id="rId10"/>
    <p:sldLayoutId id="2147483715" r:id="rId11"/>
    <p:sldLayoutId id="2147483716" r:id="rId12"/>
    <p:sldLayoutId id="2147483717" r:id="rId13"/>
    <p:sldLayoutId id="2147483718" r:id="rId14"/>
  </p:sldLayoutIdLst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poisk.com/5konkurs_vosp_system_itogi%20.htm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" Target="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25.xml"/><Relationship Id="rId4" Type="http://schemas.openxmlformats.org/officeDocument/2006/relationships/image" Target="../media/image8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86.xml"/><Relationship Id="rId2" Type="http://schemas.openxmlformats.org/officeDocument/2006/relationships/slide" Target="slide9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3" Type="http://schemas.openxmlformats.org/officeDocument/2006/relationships/image" Target="../media/image93.jpeg"/><Relationship Id="rId7" Type="http://schemas.openxmlformats.org/officeDocument/2006/relationships/image" Target="../media/image97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Relationship Id="rId9" Type="http://schemas.openxmlformats.org/officeDocument/2006/relationships/slide" Target="slide3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3.jpeg"/><Relationship Id="rId5" Type="http://schemas.openxmlformats.org/officeDocument/2006/relationships/image" Target="../media/image122.jpeg"/><Relationship Id="rId4" Type="http://schemas.openxmlformats.org/officeDocument/2006/relationships/image" Target="../media/image121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5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5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eg"/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9.jpeg"/><Relationship Id="rId4" Type="http://schemas.openxmlformats.org/officeDocument/2006/relationships/image" Target="../media/image148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eg"/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jpeg"/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5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jpeg"/><Relationship Id="rId2" Type="http://schemas.openxmlformats.org/officeDocument/2006/relationships/image" Target="../media/image1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9.jpeg"/><Relationship Id="rId4" Type="http://schemas.openxmlformats.org/officeDocument/2006/relationships/image" Target="../media/image158.jpe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jpeg"/><Relationship Id="rId2" Type="http://schemas.openxmlformats.org/officeDocument/2006/relationships/image" Target="../media/image1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4.jpeg"/><Relationship Id="rId5" Type="http://schemas.openxmlformats.org/officeDocument/2006/relationships/image" Target="../media/image163.jpeg"/><Relationship Id="rId4" Type="http://schemas.openxmlformats.org/officeDocument/2006/relationships/image" Target="../media/image162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jpeg"/><Relationship Id="rId2" Type="http://schemas.openxmlformats.org/officeDocument/2006/relationships/image" Target="../media/image16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8.jpeg"/><Relationship Id="rId4" Type="http://schemas.openxmlformats.org/officeDocument/2006/relationships/image" Target="../media/image167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jpeg"/><Relationship Id="rId2" Type="http://schemas.openxmlformats.org/officeDocument/2006/relationships/image" Target="../media/image169.jpeg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2.jpe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jpeg"/><Relationship Id="rId2" Type="http://schemas.openxmlformats.org/officeDocument/2006/relationships/image" Target="../media/image177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jpeg"/><Relationship Id="rId2" Type="http://schemas.openxmlformats.org/officeDocument/2006/relationships/image" Target="../media/image180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jpeg"/><Relationship Id="rId2" Type="http://schemas.openxmlformats.org/officeDocument/2006/relationships/image" Target="../media/image18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6.jpeg"/><Relationship Id="rId5" Type="http://schemas.openxmlformats.org/officeDocument/2006/relationships/image" Target="../media/image185.jpeg"/><Relationship Id="rId4" Type="http://schemas.openxmlformats.org/officeDocument/2006/relationships/image" Target="../media/image184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jpeg"/><Relationship Id="rId2" Type="http://schemas.openxmlformats.org/officeDocument/2006/relationships/image" Target="../media/image18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9.jpe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jpeg"/><Relationship Id="rId2" Type="http://schemas.openxmlformats.org/officeDocument/2006/relationships/image" Target="../media/image19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2.jpe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jpeg"/><Relationship Id="rId2" Type="http://schemas.openxmlformats.org/officeDocument/2006/relationships/image" Target="../media/image19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5.jpe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jpeg"/><Relationship Id="rId2" Type="http://schemas.openxmlformats.org/officeDocument/2006/relationships/image" Target="../media/image196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0.xml"/><Relationship Id="rId4" Type="http://schemas.openxmlformats.org/officeDocument/2006/relationships/image" Target="../media/image198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4;&#1080;&#1088;&#1077;&#1082;&#1090;&#1086;&#1088;\Desktop\&#1042;&#1099;&#1089;&#1090;&#1091;&#1087;&#1083;&#1077;&#1085;&#1080;&#1077;\&#1054;&#1073;&#1088;&#1072;&#1079;&#1086;&#1074;&#1072;&#1090;&#1077;&#1083;&#1100;&#1085;&#1099;&#1077;%20&#1080;&#1085;&#1085;&#1086;&#1074;&#1072;&#1094;&#1080;&#1080;%20&#1041;&#1057;&#1050;&#1054;&#1064;&#1048;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200"/>
              <a:t>ГОСУДАРСТВЕННОЕ КАЗЕННОЕ СПЕЦИАЛЬНОЕ (КОРРЕКЦИОННОЕ) ОБРАЗОВАТЕЛЬНОЕ УЧРЕЖДЕНИЕ СВЕРДЛОВСКОЙ ОБЛАСТИ </a:t>
            </a:r>
            <a:br>
              <a:rPr lang="ru-RU" sz="1200"/>
            </a:br>
            <a:r>
              <a:rPr lang="ru-RU" sz="1200"/>
              <a:t>«БЕРЕЗОВСКАЯ СПЕЦИАЛЬНАЯ (КОРРЕКЦИОННАЯ) ОБЩЕОБРАЗОВАТЕЛЬНАЯ ШКОЛА-ИНТЕРНАТ»</a:t>
            </a:r>
            <a:br>
              <a:rPr lang="ru-RU" sz="1200"/>
            </a:br>
            <a:r>
              <a:rPr lang="ru-RU" sz="1200"/>
              <a:t/>
            </a:r>
            <a:br>
              <a:rPr lang="ru-RU" sz="1200"/>
            </a:br>
            <a:r>
              <a:rPr lang="ru-RU" sz="1200"/>
              <a:t>п. Монетный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600200"/>
            <a:ext cx="8299450" cy="29813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400" b="1" smtClean="0"/>
              <a:t>ЕЖЕГОДНЫЙ ОТЧЕТ </a:t>
            </a:r>
            <a:r>
              <a:rPr lang="en-US" sz="2400" b="1" smtClean="0"/>
              <a:t>      </a:t>
            </a:r>
            <a:endParaRPr lang="ru-RU" sz="2400" b="1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sz="2400" b="1" smtClean="0"/>
              <a:t>ЗА 2011-2012 УЧЕБНЫЙ ГОД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b="1" smtClean="0"/>
              <a:t>ОБ ОБРАЗОВАТЕЛЬНОЙ ДЕЯТЕЛЬНОСТИ, ОСНОВНЫХ РЕЗУЛЬТАТАХ, ПРОБЛЕМАХ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b="1" smtClean="0"/>
              <a:t>ФУНКЦИОНИРОВАНИЯ И РАЗВИТИЯ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2400" b="1" smtClean="0"/>
          </a:p>
          <a:p>
            <a:pPr algn="r" eaLnBrk="1" hangingPunct="1">
              <a:buFont typeface="Wingdings" pitchFamily="2" charset="2"/>
              <a:buNone/>
            </a:pPr>
            <a:endParaRPr lang="ru-RU" sz="2000" b="1" smtClean="0"/>
          </a:p>
          <a:p>
            <a:pPr algn="r" eaLnBrk="1" hangingPunct="1"/>
            <a:endParaRPr lang="ru-RU" sz="2000" smtClean="0"/>
          </a:p>
        </p:txBody>
      </p:sp>
      <p:sp>
        <p:nvSpPr>
          <p:cNvPr id="17411" name="Rectangle 47"/>
          <p:cNvSpPr>
            <a:spLocks noGrp="1" noChangeArrowheads="1"/>
          </p:cNvSpPr>
          <p:nvPr>
            <p:ph sz="half" idx="2"/>
          </p:nvPr>
        </p:nvSpPr>
        <p:spPr>
          <a:xfrm>
            <a:off x="1042988" y="5516563"/>
            <a:ext cx="3384550" cy="10080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1000" smtClean="0"/>
              <a:t>Копия верна.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000" smtClean="0"/>
              <a:t>«____»____________ 201</a:t>
            </a:r>
            <a:r>
              <a:rPr lang="ru-RU" sz="1000" smtClean="0">
                <a:latin typeface="Arial" charset="0"/>
              </a:rPr>
              <a:t>2</a:t>
            </a:r>
            <a:r>
              <a:rPr lang="ru-RU" sz="1000" smtClean="0"/>
              <a:t> год.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000" smtClean="0"/>
              <a:t>Должность________________________________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000" smtClean="0"/>
              <a:t>Подпись___________________(__________________)_		( расшифровка)</a:t>
            </a:r>
          </a:p>
        </p:txBody>
      </p:sp>
      <p:sp>
        <p:nvSpPr>
          <p:cNvPr id="17412" name="Rectangle 46"/>
          <p:cNvSpPr>
            <a:spLocks noChangeArrowheads="1"/>
          </p:cNvSpPr>
          <p:nvPr/>
        </p:nvSpPr>
        <p:spPr bwMode="auto">
          <a:xfrm>
            <a:off x="5364163" y="4941888"/>
            <a:ext cx="3240087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Утвержден</a:t>
            </a:r>
          </a:p>
          <a:p>
            <a:r>
              <a:rPr lang="ru-RU"/>
              <a:t>решением совета Учреждения </a:t>
            </a:r>
          </a:p>
          <a:p>
            <a:r>
              <a:rPr lang="ru-RU"/>
              <a:t>от « 01 »  июня  2012 г.</a:t>
            </a:r>
          </a:p>
          <a:p>
            <a:r>
              <a:rPr lang="ru-RU"/>
              <a:t>Протокол №</a:t>
            </a:r>
          </a:p>
          <a:p>
            <a:r>
              <a:rPr lang="ru-RU"/>
              <a:t>Председатель Совета учреждения :И.А. Шакирова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133AA7-14B3-4235-922B-ACEFAE45F558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AutoShap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/>
              <a:t> </a:t>
            </a:r>
            <a:r>
              <a:rPr lang="ru-RU" sz="2800" b="1" dirty="0">
                <a:solidFill>
                  <a:srgbClr val="00B0F0"/>
                </a:solidFill>
              </a:rPr>
              <a:t>Уровень категорийности педагогического </a:t>
            </a:r>
            <a:r>
              <a:rPr lang="ru-RU" sz="2800" b="1" dirty="0" smtClean="0">
                <a:solidFill>
                  <a:srgbClr val="00B0F0"/>
                </a:solidFill>
              </a:rPr>
              <a:t>коллектива </a:t>
            </a:r>
            <a:endParaRPr lang="ru-RU" sz="2800" b="1" dirty="0">
              <a:solidFill>
                <a:srgbClr val="00B0F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84213" y="1484313"/>
          <a:ext cx="7920037" cy="2809875"/>
        </p:xfrm>
        <a:graphic>
          <a:graphicData uri="http://schemas.openxmlformats.org/drawingml/2006/table">
            <a:tbl>
              <a:tblPr/>
              <a:tblGrid>
                <a:gridCol w="1582737"/>
                <a:gridCol w="1584325"/>
                <a:gridCol w="1584325"/>
                <a:gridCol w="1584325"/>
                <a:gridCol w="1584325"/>
              </a:tblGrid>
              <a:tr h="6000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Всего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педагогов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(человек)</a:t>
                      </a:r>
                    </a:p>
                  </a:txBody>
                  <a:tcPr marL="67332" marR="673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Категории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332" marR="673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Без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категории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(человек)</a:t>
                      </a:r>
                    </a:p>
                  </a:txBody>
                  <a:tcPr marL="67332" marR="673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2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Высшая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(человек)</a:t>
                      </a:r>
                    </a:p>
                  </a:txBody>
                  <a:tcPr marL="67332" marR="673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Первая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(человек)</a:t>
                      </a:r>
                    </a:p>
                  </a:txBody>
                  <a:tcPr marL="67332" marR="673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Вторая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(человек)</a:t>
                      </a:r>
                    </a:p>
                  </a:txBody>
                  <a:tcPr marL="67332" marR="673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6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332" marR="673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332" marR="673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332" marR="673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332" marR="673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332" marR="673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1043608" y="4293096"/>
          <a:ext cx="2547565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697" name="Прямоугольник 10"/>
          <p:cNvSpPr>
            <a:spLocks noChangeArrowheads="1"/>
          </p:cNvSpPr>
          <p:nvPr/>
        </p:nvSpPr>
        <p:spPr bwMode="auto">
          <a:xfrm>
            <a:off x="3779838" y="4581525"/>
            <a:ext cx="25209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1- Высшая квалификационная категория</a:t>
            </a:r>
          </a:p>
          <a:p>
            <a:r>
              <a:rPr lang="ru-RU" sz="1200"/>
              <a:t>2– Первая квалификационная категория</a:t>
            </a:r>
          </a:p>
          <a:p>
            <a:r>
              <a:rPr lang="ru-RU" sz="1200"/>
              <a:t>3– Вторая  квалификационная категория</a:t>
            </a:r>
          </a:p>
          <a:p>
            <a:r>
              <a:rPr lang="ru-RU" sz="1200"/>
              <a:t>4– Без категории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8FB52-54C2-42D4-96C8-1E03C8B08D3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55650" y="1916113"/>
            <a:ext cx="6985000" cy="5048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787208" cy="6206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B0F0"/>
                </a:solidFill>
              </a:rPr>
              <a:t>Достижения педагогов в 2011-2012 учебном году</a:t>
            </a:r>
            <a:r>
              <a:rPr lang="ru-RU" sz="2000" b="1" dirty="0">
                <a:solidFill>
                  <a:srgbClr val="00B0F0"/>
                </a:solidFill>
              </a:rPr>
              <a:t/>
            </a:r>
            <a:br>
              <a:rPr lang="ru-RU" sz="2000" b="1" dirty="0">
                <a:solidFill>
                  <a:srgbClr val="00B0F0"/>
                </a:solidFill>
              </a:rPr>
            </a:br>
            <a:endParaRPr lang="ru-RU" sz="2000" b="1" dirty="0">
              <a:solidFill>
                <a:srgbClr val="00B0F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55650" y="550863"/>
          <a:ext cx="7848600" cy="6239256"/>
        </p:xfrm>
        <a:graphic>
          <a:graphicData uri="http://schemas.openxmlformats.org/drawingml/2006/table">
            <a:tbl>
              <a:tblPr/>
              <a:tblGrid>
                <a:gridCol w="792163"/>
                <a:gridCol w="3246437"/>
                <a:gridCol w="1905000"/>
                <a:gridCol w="1905000"/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Количество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(человек)</a:t>
                      </a:r>
                    </a:p>
                  </a:txBody>
                  <a:tcPr marL="21609" marR="216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Уровень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мероприятия</a:t>
                      </a:r>
                    </a:p>
                  </a:txBody>
                  <a:tcPr marL="21609" marR="216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Заслуги и достижения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609" marR="216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Уровень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достижения</a:t>
                      </a:r>
                    </a:p>
                  </a:txBody>
                  <a:tcPr marL="21609" marR="216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4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609" marR="216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Областной семинар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«Формирование профессионального самоопределения учащихся с умственной отсталостью в условиях коррекционной школы»</a:t>
                      </a:r>
                    </a:p>
                  </a:txBody>
                  <a:tcPr marL="21609" marR="216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Участие в семинаре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609" marR="216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Сертификат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609" marR="216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609" marR="216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 Межрегиональная научно-практическая конференция  «Особый ребенок в образовательном учреждении»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609" marR="216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Участие в конференции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609" marR="216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Сертификат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609" marR="216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4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609" marR="216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Всероссийская педагогическая видеоконференция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«Современные интерактивные педагогические технологии»</a:t>
                      </a:r>
                    </a:p>
                  </a:txBody>
                  <a:tcPr marL="21609" marR="216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Участие в конференции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609" marR="216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Диплом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609" marR="216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609" marR="216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СМИ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«ЗАВУЧ.ИНФО»</a:t>
                      </a:r>
                    </a:p>
                  </a:txBody>
                  <a:tcPr marL="21609" marR="216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Публикация методического материала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609" marR="216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Свидетельство о публикации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609" marR="216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609" marR="216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Областной 19-й конкурс детского творчества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«Град святой Екатерины»</a:t>
                      </a:r>
                    </a:p>
                  </a:txBody>
                  <a:tcPr marL="21609" marR="216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Подготовка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лауреатов</a:t>
                      </a:r>
                    </a:p>
                  </a:txBody>
                  <a:tcPr marL="21609" marR="216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Грамота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609" marR="216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1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609" marR="216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Областной научно-практический семинар «Социальная реабилитация детей с ограниченными возможностями здоровья средствами дополнительного образования»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609" marR="216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Участие в семинаре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609" marR="216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Сертификат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609" marR="216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609" marR="216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Областной мастер-класс «Техника-декупаж»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609" marR="216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Участие  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мастер-классе</a:t>
                      </a:r>
                    </a:p>
                  </a:txBody>
                  <a:tcPr marL="21609" marR="216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Сертификат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609" marR="216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609" marR="216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Областной мастер-класс «Изделия из соленого теста»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609" marR="216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Участие  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мастер-классе</a:t>
                      </a:r>
                    </a:p>
                  </a:txBody>
                  <a:tcPr marL="21609" marR="216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Сертификат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609" marR="216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0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609" marR="216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Школьный семинар-практикум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«Создание коррекционно развивающей среды в процессе учебно- воспитательной работы с детьми с умеренной и тяжелой умственной отсталостью»</a:t>
                      </a:r>
                    </a:p>
                  </a:txBody>
                  <a:tcPr marL="21609" marR="216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Подготовка и проведение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609" marR="216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Благодарность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1609" marR="216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3AB408-7AF0-42C4-BB6F-7C4402FF9C8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547813" y="0"/>
            <a:ext cx="6048375" cy="620713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r>
              <a:rPr lang="ru-RU" sz="2000" b="1" u="sng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Грамоты и благодарности </a:t>
            </a:r>
            <a:br>
              <a:rPr lang="ru-RU" sz="2000" b="1" u="sng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2000" b="1" u="sng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7891" name="Picture 4" descr="C:\Users\комп1\Desktop\публ доклад  публ доклад\серт для размещ\DSC02523 (2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620713"/>
            <a:ext cx="2089150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9" descr="C:\Users\комп1\Desktop\публ доклад  публ доклад\ывапрол\фото сертиф и свидетельств\DSC02526 (2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313" y="692150"/>
            <a:ext cx="18732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10" descr="C:\Users\комп1\Desktop\публ доклад  публ доклад\ывапрол\фото сертиф и свидетельств\DSC02531 (2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765175"/>
            <a:ext cx="16668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12" descr="C:\Users\комп1\Desktop\публ доклад  публ доклад\ывапрол\фото сертиф и свидетельств\DSC0253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16688" y="836613"/>
            <a:ext cx="1677987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13" descr="C:\Users\комп1\Desktop\публ доклад  публ доклад\ывапрол\фото сертиф и свидетельств\DSC0253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00113" y="3716338"/>
            <a:ext cx="19304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17" descr="C:\Users\комп1\Desktop\публ доклад  публ доклад\ывапрол\фото сертиф и свидетельств\DSC0256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348038" y="3644900"/>
            <a:ext cx="1868487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Picture 18" descr="C:\Users\комп1\Desktop\публ доклад  публ доклад\ывапрол\фото сертиф и свидетельств\DSC02576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795963" y="3573463"/>
            <a:ext cx="1928812" cy="25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37C61-876F-4684-B7A1-7275FBB213F9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78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78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78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78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78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78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78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0"/>
            <a:ext cx="7924800" cy="8367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Сертификаты</a:t>
            </a:r>
            <a:endParaRPr lang="ru-RU" dirty="0"/>
          </a:p>
        </p:txBody>
      </p:sp>
      <p:pic>
        <p:nvPicPr>
          <p:cNvPr id="38915" name="Picture 5" descr="C:\Users\комп1\Desktop\публ доклад  публ доклад\серт для размещ\DSC025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541338"/>
            <a:ext cx="2016125" cy="2816225"/>
          </a:xfrm>
        </p:spPr>
      </p:pic>
      <p:pic>
        <p:nvPicPr>
          <p:cNvPr id="38916" name="Picture 3" descr="C:\Users\комп1\Desktop\публ доклад  публ доклад\ывапрол\фото сертиф и свидетельств\DSC025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156325" y="692150"/>
            <a:ext cx="2659063" cy="1897063"/>
          </a:xfrm>
        </p:spPr>
      </p:pic>
      <p:pic>
        <p:nvPicPr>
          <p:cNvPr id="38917" name="Picture 2" descr="C:\Users\комп1\Desktop\публ доклад  публ доклад\ывапрол\фото сертиф и свидетельств\DSC0252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113" y="1557338"/>
            <a:ext cx="2808287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4" descr="C:\Users\комп1\Desktop\публ доклад  публ доклад\ывапрол\фото сертиф и свидетельств\DSC0253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63938" y="3789363"/>
            <a:ext cx="2038350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5" descr="C:\Users\комп1\Desktop\публ доклад  публ доклад\ывапрол\фото сертиф и свидетельств\DSC02538 (2)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67400" y="2997200"/>
            <a:ext cx="279082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6" descr="C:\Users\комп1\Desktop\публ доклад  публ доклад\ывапрол\фото сертиф и свидетельств\DSC02539 (2)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0825" y="3429000"/>
            <a:ext cx="230187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7" descr="C:\Users\комп1\Desktop\публ доклад  публ доклад\ывапрол\фото сертиф и свидетельств\DSC02554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39750" y="5013325"/>
            <a:ext cx="22320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8" descr="C:\Users\комп1\Desktop\публ доклад  публ доклад\ывапрол\фото сертиф и свидетельств\DSC02558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084888" y="5084763"/>
            <a:ext cx="23749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A0BA5-0196-4A69-829C-DF04663B1A2F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89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89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89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89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89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89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89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389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88641"/>
            <a:ext cx="7924800" cy="86409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Удостоверения и свидетельства</a:t>
            </a:r>
            <a:endParaRPr lang="ru-RU" dirty="0"/>
          </a:p>
        </p:txBody>
      </p:sp>
      <p:pic>
        <p:nvPicPr>
          <p:cNvPr id="39939" name="Picture 2" descr="C:\Users\комп1\Desktop\публ доклад  публ доклад\ывапрол\фото сертиф и свидетельств\DSC02520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388" y="981075"/>
            <a:ext cx="2400300" cy="1800225"/>
          </a:xfrm>
        </p:spPr>
      </p:pic>
      <p:pic>
        <p:nvPicPr>
          <p:cNvPr id="39940" name="Picture 7" descr="C:\Users\комп1\Desktop\публ доклад  публ доклад\ывапрол\фото сертиф и свидетельств\DSC02527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339975" y="2924175"/>
            <a:ext cx="2522538" cy="1892300"/>
          </a:xfrm>
        </p:spPr>
      </p:pic>
      <p:pic>
        <p:nvPicPr>
          <p:cNvPr id="39941" name="Picture 3" descr="C:\Users\комп1\Desktop\публ доклад  публ доклад\ывапрол\фото сертиф и свидетельств\DSC02521 (2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00338" y="1052513"/>
            <a:ext cx="21605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4" descr="C:\Users\комп1\Desktop\публ доклад  публ доклад\ывапрол\фото сертиф и свидетельств\DSC02522 (2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363" y="1125538"/>
            <a:ext cx="2303462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6" descr="C:\Users\комп1\Desktop\публ доклад  публ доклад\ывапрол\фото сертиф и свидетельств\DSC0252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0825" y="2924175"/>
            <a:ext cx="155098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8" descr="C:\Users\комп1\Desktop\публ доклад  публ доклад\ывапрол\фото сертиф и свидетельств\DSC02527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148263" y="2997200"/>
            <a:ext cx="1506537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9" descr="C:\Users\комп1\Desktop\публ доклад  публ доклад\ывапрол\фото сертиф и свидетельств\DSC02528 (2) - копия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235825" y="1052513"/>
            <a:ext cx="1506538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10" descr="C:\Users\комп1\Desktop\публ доклад  публ доклад\ывапрол\фото сертиф и свидетельств\DSC02529 (2)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339975" y="5013325"/>
            <a:ext cx="21447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11" descr="C:\Users\комп1\Desktop\публ доклад  публ доклад\ывапрол\фото сертиф и свидетельств\DSC02537 (2)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804025" y="3860800"/>
            <a:ext cx="2105025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12" descr="C:\Users\комп1\Desktop\публ доклад  публ доклад\ывапрол\фото сертиф и свидетельств\DSC02538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572000" y="5300663"/>
            <a:ext cx="2016125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9" name="Picture 13" descr="C:\Users\комп1\Desktop\публ доклад  публ доклад\ывапрол\фото сертиф и свидетельств\DSC02560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68313" y="5300663"/>
            <a:ext cx="1711325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41DB6-921A-4CCD-99D0-99DC6849088B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ransition spd="med"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99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99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99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99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99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99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99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399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399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399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399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399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20" name="AutoShape 4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91265" cy="129567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>
                <a:solidFill>
                  <a:srgbClr val="00B0F0"/>
                </a:solidFill>
              </a:rPr>
              <a:t>Повышение информационной компетентности педагогов и специалистов ОУ   в 2011-2012 </a:t>
            </a:r>
            <a:r>
              <a:rPr lang="ru-RU" sz="1800" dirty="0" err="1">
                <a:solidFill>
                  <a:srgbClr val="00B0F0"/>
                </a:solidFill>
              </a:rPr>
              <a:t>уч</a:t>
            </a:r>
            <a:r>
              <a:rPr lang="ru-RU" sz="1800" dirty="0">
                <a:solidFill>
                  <a:srgbClr val="00B0F0"/>
                </a:solidFill>
              </a:rPr>
              <a:t>. году</a:t>
            </a:r>
          </a:p>
        </p:txBody>
      </p:sp>
      <p:sp>
        <p:nvSpPr>
          <p:cNvPr id="33794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838200" y="1628775"/>
            <a:ext cx="7910513" cy="48244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400" smtClean="0"/>
              <a:t>Участие в интернет-семинаре «Информатизация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smtClean="0"/>
              <a:t>	образования. Контроль доступа в сеть Интернет»		23 чел.		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Участие во Всероссийской видеоконференции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smtClean="0"/>
              <a:t>	«Педагогика успеха ребенка»			                      3 чел.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Участие в вебинаре </a:t>
            </a:r>
            <a:r>
              <a:rPr lang="en-US" sz="1400" smtClean="0"/>
              <a:t>Softline</a:t>
            </a:r>
            <a:r>
              <a:rPr lang="ru-RU" sz="1400" smtClean="0"/>
              <a:t> “Оптимизация печати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smtClean="0"/>
              <a:t>	с технологиями ThinPrint» 				  1 чел.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Обучение в Международном Институте развития «ЭкоПро»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smtClean="0"/>
              <a:t>	по электронному курсу «активные методы обучения» 	                      1 чел.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Обучение в Национальном открытом университете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smtClean="0"/>
              <a:t>	«ИНТУИТ» по курсу «Intel: обучение для будущего»	                       2 чел.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Обучение на курсах по дистанционному обучению детей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smtClean="0"/>
              <a:t>	с ОВЗ	                                                                                                          2 чел.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Участие в конференции «Образование детей-инвалидов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smtClean="0"/>
              <a:t>	с использованием дистанционных образовательных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smtClean="0"/>
              <a:t>	технологий: практика и перспективы» 17.11.2011г.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smtClean="0"/>
              <a:t>	в СКШИ «Эверест»				                        3 чел.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Обучение на курсах повышения квалификации по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smtClean="0"/>
              <a:t>	образовательной программе «Обучение детей с ОВЗ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smtClean="0"/>
              <a:t>	с использованием Интернет-технологий» в Московском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smtClean="0"/>
              <a:t>	институте открытого образования в объеме 72 часов               	      2 чел.</a:t>
            </a:r>
          </a:p>
          <a:p>
            <a:pPr eaLnBrk="1" hangingPunct="1">
              <a:lnSpc>
                <a:spcPct val="80000"/>
              </a:lnSpc>
            </a:pPr>
            <a:endParaRPr lang="ru-RU" sz="140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F99943-8484-481F-9EC7-E74A09E9C660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8" name="AutoShape 4"/>
          <p:cNvSpPr>
            <a:spLocks noGrp="1" noChangeArrowheads="1"/>
          </p:cNvSpPr>
          <p:nvPr>
            <p:ph type="title"/>
          </p:nvPr>
        </p:nvSpPr>
        <p:spPr>
          <a:xfrm>
            <a:off x="1403648" y="260350"/>
            <a:ext cx="7283152" cy="115242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>
                <a:solidFill>
                  <a:srgbClr val="00B0F0"/>
                </a:solidFill>
              </a:rPr>
              <a:t>Представление результатов  ОУ и педагогов по инновационной деятельности</a:t>
            </a:r>
          </a:p>
        </p:txBody>
      </p:sp>
      <p:sp>
        <p:nvSpPr>
          <p:cNvPr id="34818" name="Rectangle 5"/>
          <p:cNvSpPr>
            <a:spLocks noGrp="1" noChangeArrowheads="1"/>
          </p:cNvSpPr>
          <p:nvPr>
            <p:ph idx="1"/>
          </p:nvPr>
        </p:nvSpPr>
        <p:spPr>
          <a:xfrm>
            <a:off x="0" y="1484313"/>
            <a:ext cx="5508625" cy="4602162"/>
          </a:xfrm>
        </p:spPr>
        <p:txBody>
          <a:bodyPr/>
          <a:lstStyle/>
          <a:p>
            <a:pPr eaLnBrk="1" hangingPunct="1"/>
            <a:r>
              <a:rPr lang="ru-RU" sz="1800" b="1" i="1" smtClean="0"/>
              <a:t>Участие  авторского коллектива школы в  Первой Всероссийской научно-методической конференции «Мультимедиа технологии в современном образовании» и публикация статьи «Повышение социально-трудовой грамотности учащихся при их профессиональном самоопределении посредством интеграции предметов»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b="1" i="1" smtClean="0"/>
              <a:t>	на сайте Факультета «мультимедиа технологии» образовательного портала «Мой университет» </a:t>
            </a:r>
          </a:p>
          <a:p>
            <a:pPr lvl="1" algn="ctr" eaLnBrk="1" hangingPunct="1">
              <a:buFontTx/>
              <a:buNone/>
            </a:pPr>
            <a:r>
              <a:rPr lang="ru-RU" sz="1600" b="1" i="1" smtClean="0"/>
              <a:t>www.moi-mummi.ru</a:t>
            </a:r>
            <a:r>
              <a:rPr lang="ru-RU" b="1" i="1" smtClean="0"/>
              <a:t>  </a:t>
            </a:r>
          </a:p>
          <a:p>
            <a:pPr lvl="1" eaLnBrk="1" hangingPunct="1">
              <a:buFontTx/>
              <a:buNone/>
            </a:pPr>
            <a:endParaRPr lang="ru-RU" sz="1600" smtClean="0"/>
          </a:p>
          <a:p>
            <a:pPr eaLnBrk="1" hangingPunct="1"/>
            <a:endParaRPr lang="ru-RU" sz="1800" smtClean="0"/>
          </a:p>
          <a:p>
            <a:pPr eaLnBrk="1" hangingPunct="1"/>
            <a:endParaRPr lang="ru-RU" smtClean="0"/>
          </a:p>
        </p:txBody>
      </p:sp>
      <p:pic>
        <p:nvPicPr>
          <p:cNvPr id="41988" name="Picture 7" descr="сертификат авторам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610426">
            <a:off x="5494338" y="1735138"/>
            <a:ext cx="30702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14CF4B-6304-42B6-86C2-74D52959AAAB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9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6" name="AutoShape 4"/>
          <p:cNvSpPr>
            <a:spLocks noGrp="1" noChangeArrowheads="1"/>
          </p:cNvSpPr>
          <p:nvPr>
            <p:ph type="title"/>
          </p:nvPr>
        </p:nvSpPr>
        <p:spPr>
          <a:xfrm>
            <a:off x="899592" y="188913"/>
            <a:ext cx="7787208" cy="9366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>
                <a:solidFill>
                  <a:srgbClr val="00B0F0"/>
                </a:solidFill>
              </a:rPr>
              <a:t>Представление результатов  ОУ и педагогов по инновационной деятельности</a:t>
            </a:r>
          </a:p>
        </p:txBody>
      </p:sp>
      <p:sp>
        <p:nvSpPr>
          <p:cNvPr id="35842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04800" y="1600200"/>
            <a:ext cx="4191000" cy="19002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600" smtClean="0"/>
              <a:t> Размещение для обмена опытом, демонстрации профессионального мастерства 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600" smtClean="0"/>
              <a:t>- портал "Педагог 21 века.ru"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600" smtClean="0"/>
              <a:t>- Pedsovet.su</a:t>
            </a:r>
            <a:endParaRPr lang="en-US" sz="160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1600" smtClean="0"/>
              <a:t>- </a:t>
            </a:r>
            <a:r>
              <a:rPr lang="en-US" sz="1600" smtClean="0"/>
              <a:t>Завуч.инфо</a:t>
            </a:r>
            <a:r>
              <a:rPr lang="ru-RU" sz="1600" smtClean="0"/>
              <a:t> </a:t>
            </a:r>
          </a:p>
          <a:p>
            <a:pPr eaLnBrk="1" hangingPunct="1"/>
            <a:endParaRPr lang="ru-RU" sz="2400" smtClean="0"/>
          </a:p>
        </p:txBody>
      </p:sp>
      <p:pic>
        <p:nvPicPr>
          <p:cNvPr id="43012" name="Picture 7" descr="C:\Users\комп1\Desktop\публ доклад  публ доклад\ывапрол\фото сертиф и свидетельств\DSC02517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0" y="1484313"/>
            <a:ext cx="1814513" cy="2419350"/>
          </a:xfrm>
        </p:spPr>
      </p:pic>
      <p:pic>
        <p:nvPicPr>
          <p:cNvPr id="43013" name="Picture 8" descr="C:\Users\комп1\Desktop\публ доклад  публ доклад\ывапрол\фото сертиф и свидетельств\DSC025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64388" y="1412875"/>
            <a:ext cx="1816100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9" descr="C:\Users\комп1\Desktop\публ доклад  публ доклад\ывапрол\фото сертиф и свидетельств\DSC0251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9925" y="4149725"/>
            <a:ext cx="193833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11" descr="C:\Users\комп1\Desktop\публ доклад  публ доклад\ывапрол\фото сертиф и свидетельств\DSC0252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7538" y="4076700"/>
            <a:ext cx="19446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12" descr="C:\Users\комп1\Desktop\публ доклад  публ доклад\ывапрол\фото сертиф и свидетельств\DSC0252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19250" y="3357563"/>
            <a:ext cx="19446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3345EE-833D-4E5A-991F-F53BB89683D1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30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30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30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30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30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F0"/>
                </a:solidFill>
              </a:rPr>
              <a:t>Участие педагогов ОУ в дистанционных проектах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36866" name="Picture 2" descr="C:\Users\комп1\Desktop\Скриншоты\эждлор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1700213"/>
            <a:ext cx="4171950" cy="4465637"/>
          </a:xfrm>
        </p:spPr>
      </p:pic>
      <p:pic>
        <p:nvPicPr>
          <p:cNvPr id="36867" name="Picture 3" descr="C:\Users\комп1\Desktop\Скриншоты\юбьти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87900" y="1844675"/>
            <a:ext cx="4203700" cy="403225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CDE59-4AFC-4890-85AC-1951E77A037D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AutoShape 2"/>
          <p:cNvSpPr>
            <a:spLocks noGrp="1" noChangeArrowheads="1"/>
          </p:cNvSpPr>
          <p:nvPr>
            <p:ph type="title"/>
          </p:nvPr>
        </p:nvSpPr>
        <p:spPr>
          <a:xfrm>
            <a:off x="611560" y="188913"/>
            <a:ext cx="8075240" cy="863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/>
              <a:t>Государственная политика в области образования детей с ограниченными возможностями здоровья определяется…</a:t>
            </a:r>
          </a:p>
        </p:txBody>
      </p:sp>
      <p:sp>
        <p:nvSpPr>
          <p:cNvPr id="37890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838200" y="1196975"/>
            <a:ext cx="3770313" cy="4889500"/>
          </a:xfrm>
        </p:spPr>
        <p:txBody>
          <a:bodyPr/>
          <a:lstStyle/>
          <a:p>
            <a:pPr eaLnBrk="1" hangingPunct="1"/>
            <a:r>
              <a:rPr lang="ru-RU" sz="1400" smtClean="0"/>
              <a:t>Законом Российской Федерации «Об образовании» от 10 июля 1992 года № 3266-1 (с последующими изменениями)</a:t>
            </a:r>
          </a:p>
          <a:p>
            <a:pPr eaLnBrk="1" hangingPunct="1"/>
            <a:endParaRPr lang="ru-RU" sz="140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0" y="2362200"/>
            <a:ext cx="3770313" cy="3724275"/>
          </a:xfrm>
        </p:spPr>
        <p:txBody>
          <a:bodyPr/>
          <a:lstStyle/>
          <a:p>
            <a:pPr eaLnBrk="1" hangingPunct="1"/>
            <a:endParaRPr lang="ru-RU" sz="1200" smtClean="0"/>
          </a:p>
        </p:txBody>
      </p:sp>
      <p:pic>
        <p:nvPicPr>
          <p:cNvPr id="37892" name="Picture 8" descr="i?id=269459489-56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1810737">
            <a:off x="652463" y="2698750"/>
            <a:ext cx="3455987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10" descr="i?id=131186706-33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5600" y="1773238"/>
            <a:ext cx="316865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2ACEE-D418-4A09-AA3A-EF328BB8055F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AutoShape 2"/>
          <p:cNvSpPr>
            <a:spLocks noGrp="1" noChangeArrowheads="1"/>
          </p:cNvSpPr>
          <p:nvPr>
            <p:ph type="title"/>
          </p:nvPr>
        </p:nvSpPr>
        <p:spPr>
          <a:xfrm>
            <a:off x="760413" y="260649"/>
            <a:ext cx="7924800" cy="86409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600" dirty="0"/>
              <a:t>ГКОУ СО « Березовская специальная (коррекционная) общеобразовательная школа-интернат»</a:t>
            </a:r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27088" y="1341438"/>
            <a:ext cx="7416800" cy="5040312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39615B-6D3A-4BBA-B8B0-C4C610880E8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1341438"/>
            <a:ext cx="3519487" cy="4968875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8914" name="Rectangle 6"/>
          <p:cNvSpPr>
            <a:spLocks noChangeArrowheads="1"/>
          </p:cNvSpPr>
          <p:nvPr/>
        </p:nvSpPr>
        <p:spPr bwMode="auto">
          <a:xfrm>
            <a:off x="4067175" y="1989138"/>
            <a:ext cx="496887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00FF"/>
                </a:solidFill>
              </a:rPr>
              <a:t>Президентская инициатива:              </a:t>
            </a:r>
            <a:r>
              <a:rPr lang="ru-RU" sz="4000" b="1">
                <a:solidFill>
                  <a:srgbClr val="CC0000"/>
                </a:solidFill>
              </a:rPr>
              <a:t>«Наша новая школа»</a:t>
            </a:r>
          </a:p>
        </p:txBody>
      </p:sp>
      <p:sp>
        <p:nvSpPr>
          <p:cNvPr id="38915" name="Rectangle 8"/>
          <p:cNvSpPr>
            <a:spLocks noChangeArrowheads="1"/>
          </p:cNvSpPr>
          <p:nvPr/>
        </p:nvSpPr>
        <p:spPr bwMode="auto">
          <a:xfrm>
            <a:off x="3348038" y="260350"/>
            <a:ext cx="56165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tx2"/>
                </a:solidFill>
              </a:rPr>
              <a:t>Государственная политика в области образования детей с ограниченными возможностями здоровья определяется…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C0A125-86F4-4A5B-892A-C55EB458B88A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8" descr="i?id=399023703-48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949233">
            <a:off x="935038" y="2660650"/>
            <a:ext cx="3240087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10" descr="i?id=401978405-25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5963" y="2276475"/>
            <a:ext cx="2592387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12" descr="i?id=139524783-04-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79838" y="3860800"/>
            <a:ext cx="237648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3905" name="AutoShape 17"/>
          <p:cNvSpPr>
            <a:spLocks noGrp="1" noChangeArrowheads="1"/>
          </p:cNvSpPr>
          <p:nvPr>
            <p:ph type="title"/>
          </p:nvPr>
        </p:nvSpPr>
        <p:spPr>
          <a:xfrm>
            <a:off x="304800" y="1052736"/>
            <a:ext cx="8686800" cy="108012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/>
              <a:t>Концепция духовно-нравственного развития и воспитания личности гражданина России</a:t>
            </a:r>
          </a:p>
        </p:txBody>
      </p:sp>
      <p:sp>
        <p:nvSpPr>
          <p:cNvPr id="40965" name="Rectangle 19"/>
          <p:cNvSpPr>
            <a:spLocks noChangeArrowheads="1"/>
          </p:cNvSpPr>
          <p:nvPr/>
        </p:nvSpPr>
        <p:spPr bwMode="auto">
          <a:xfrm>
            <a:off x="3276600" y="115888"/>
            <a:ext cx="56165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tx2"/>
                </a:solidFill>
              </a:rPr>
              <a:t>Государственная политика в области образования детей с ограниченными возможностями здоровья определяется…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D2D796-EF6C-451C-B078-85708D981229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9" name="AutoShape 5"/>
          <p:cNvSpPr>
            <a:spLocks noGrp="1" noChangeArrowheads="1"/>
          </p:cNvSpPr>
          <p:nvPr>
            <p:ph type="title"/>
          </p:nvPr>
        </p:nvSpPr>
        <p:spPr>
          <a:xfrm>
            <a:off x="827585" y="115888"/>
            <a:ext cx="7859216" cy="12255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Стратегическая цель в области специального (коррекционного) образования… </a:t>
            </a:r>
            <a:br>
              <a:rPr lang="ru-RU" sz="2000" dirty="0">
                <a:solidFill>
                  <a:srgbClr val="C0000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41986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		…устойчивое развитие системы специального образования, направленное на повышение качества , полное и эффективное включение детей с ограниченными возможностями здоровья в единое региональное образовательное пространство с учетом специфики социально-экономического и культурного развития региона.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6A242-ACAA-44FE-B05F-E6C00794FA32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4" name="AutoShape 4"/>
          <p:cNvSpPr>
            <a:spLocks noGrp="1" noChangeArrowheads="1"/>
          </p:cNvSpPr>
          <p:nvPr>
            <p:ph type="title"/>
          </p:nvPr>
        </p:nvSpPr>
        <p:spPr>
          <a:xfrm>
            <a:off x="971601" y="548681"/>
            <a:ext cx="7715200" cy="122455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600" dirty="0">
                <a:solidFill>
                  <a:srgbClr val="FF0000"/>
                </a:solidFill>
              </a:rPr>
              <a:t>Министерство общего и профессионального образования Свердловской области</a:t>
            </a:r>
            <a:br>
              <a:rPr lang="ru-RU" sz="1600" dirty="0">
                <a:solidFill>
                  <a:srgbClr val="FF0000"/>
                </a:solidFill>
              </a:rPr>
            </a:br>
            <a:r>
              <a:rPr lang="ru-RU" sz="1600" dirty="0">
                <a:solidFill>
                  <a:srgbClr val="FF0000"/>
                </a:solidFill>
              </a:rPr>
              <a:t> поздравляет </a:t>
            </a:r>
            <a:br>
              <a:rPr lang="ru-RU" sz="1600" dirty="0">
                <a:solidFill>
                  <a:srgbClr val="FF0000"/>
                </a:solidFill>
              </a:rPr>
            </a:br>
            <a:r>
              <a:rPr lang="ru-RU" sz="1600" dirty="0">
                <a:solidFill>
                  <a:srgbClr val="FF0000"/>
                </a:solidFill>
              </a:rPr>
              <a:t>лауреатов и дипломантов </a:t>
            </a:r>
            <a:r>
              <a:rPr lang="en-US" sz="1600" dirty="0">
                <a:solidFill>
                  <a:srgbClr val="FF0000"/>
                </a:solidFill>
              </a:rPr>
              <a:t>V </a:t>
            </a:r>
            <a:r>
              <a:rPr lang="ru-RU" sz="1600" dirty="0">
                <a:solidFill>
                  <a:srgbClr val="FF0000"/>
                </a:solidFill>
              </a:rPr>
              <a:t>Всероссийского конкурса </a:t>
            </a:r>
            <a:br>
              <a:rPr lang="ru-RU" sz="1600" dirty="0">
                <a:solidFill>
                  <a:srgbClr val="FF0000"/>
                </a:solidFill>
              </a:rPr>
            </a:br>
            <a:r>
              <a:rPr lang="ru-RU" sz="1600" dirty="0">
                <a:solidFill>
                  <a:srgbClr val="FF0000"/>
                </a:solidFill>
              </a:rPr>
              <a:t>воспитательных систем  образовательных учреждений: </a:t>
            </a:r>
            <a:br>
              <a:rPr lang="ru-RU" sz="1600" dirty="0">
                <a:solidFill>
                  <a:srgbClr val="FF0000"/>
                </a:solidFill>
              </a:rPr>
            </a:b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43010" name="Rectangle 5"/>
          <p:cNvSpPr>
            <a:spLocks noGrp="1" noChangeArrowheads="1"/>
          </p:cNvSpPr>
          <p:nvPr>
            <p:ph idx="1"/>
          </p:nvPr>
        </p:nvSpPr>
        <p:spPr>
          <a:xfrm>
            <a:off x="395288" y="2060575"/>
            <a:ext cx="8596312" cy="4019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000" smtClean="0"/>
              <a:t>в номинации </a:t>
            </a:r>
            <a:r>
              <a:rPr lang="ru-RU" sz="2000" b="1" smtClean="0"/>
              <a:t>«Специальные (коррекционные) образовательные учреждения»</a:t>
            </a:r>
            <a:endParaRPr lang="ru-RU" sz="2000" smtClean="0"/>
          </a:p>
          <a:p>
            <a:pPr eaLnBrk="1" hangingPunct="1"/>
            <a:r>
              <a:rPr lang="ru-RU" sz="2000" smtClean="0"/>
              <a:t>Новоуральская специальная (коррекционная) школа № 59 г. Новоуральск (ДИПЛОМ I СТЕПЕНИ)</a:t>
            </a:r>
          </a:p>
          <a:p>
            <a:pPr eaLnBrk="1" hangingPunct="1"/>
            <a:r>
              <a:rPr lang="ru-RU" sz="2000" smtClean="0"/>
              <a:t>Туринская специальная (коррекционная) школа-интернат г. Туринск (ДИПЛОМ I СТЕПЕНИ)</a:t>
            </a:r>
          </a:p>
          <a:p>
            <a:pPr eaLnBrk="1" hangingPunct="1"/>
            <a:r>
              <a:rPr lang="ru-RU" sz="2000" smtClean="0"/>
              <a:t> </a:t>
            </a:r>
            <a:r>
              <a:rPr lang="ru-RU" sz="2000" smtClean="0">
                <a:solidFill>
                  <a:schemeClr val="accent1"/>
                </a:solidFill>
              </a:rPr>
              <a:t>Березовская специальная (коррекционная) школа-интернат г. Березовский (ДИПЛОМ 1 СТЕПЕНИ)</a:t>
            </a:r>
          </a:p>
          <a:p>
            <a:pPr eaLnBrk="1" hangingPunct="1">
              <a:buFont typeface="Wingdings" pitchFamily="2" charset="2"/>
              <a:buNone/>
            </a:pPr>
            <a:endParaRPr lang="ru-RU" sz="2000" smtClean="0">
              <a:solidFill>
                <a:schemeClr val="accent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000" smtClean="0"/>
              <a:t>Итоги конкурса размещены на сайте:</a:t>
            </a:r>
            <a:endParaRPr lang="en-US" sz="2000" smtClean="0">
              <a:hlinkClick r:id="rId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>
                <a:hlinkClick r:id="rId2"/>
              </a:rPr>
              <a:t>http</a:t>
            </a:r>
            <a:r>
              <a:rPr lang="ru-RU" sz="2000" smtClean="0">
                <a:hlinkClick r:id="rId2"/>
              </a:rPr>
              <a:t>://</a:t>
            </a:r>
            <a:r>
              <a:rPr lang="en-US" sz="2000" smtClean="0">
                <a:hlinkClick r:id="rId2"/>
              </a:rPr>
              <a:t>www</a:t>
            </a:r>
            <a:r>
              <a:rPr lang="ru-RU" sz="2000" smtClean="0">
                <a:hlinkClick r:id="rId2"/>
              </a:rPr>
              <a:t>.</a:t>
            </a:r>
            <a:r>
              <a:rPr lang="en-US" sz="2000" smtClean="0">
                <a:hlinkClick r:id="rId2"/>
              </a:rPr>
              <a:t>ppoisk</a:t>
            </a:r>
            <a:r>
              <a:rPr lang="ru-RU" sz="2000" smtClean="0">
                <a:hlinkClick r:id="rId2"/>
              </a:rPr>
              <a:t>.</a:t>
            </a:r>
            <a:r>
              <a:rPr lang="en-US" sz="2000" smtClean="0">
                <a:hlinkClick r:id="rId2"/>
              </a:rPr>
              <a:t>com</a:t>
            </a:r>
            <a:r>
              <a:rPr lang="ru-RU" sz="2000" smtClean="0">
                <a:hlinkClick r:id="rId2"/>
              </a:rPr>
              <a:t>/5</a:t>
            </a:r>
            <a:r>
              <a:rPr lang="en-US" sz="2000" smtClean="0">
                <a:hlinkClick r:id="rId2"/>
              </a:rPr>
              <a:t>konkurs</a:t>
            </a:r>
            <a:r>
              <a:rPr lang="ru-RU" sz="2000" smtClean="0">
                <a:hlinkClick r:id="rId2"/>
              </a:rPr>
              <a:t>_</a:t>
            </a:r>
            <a:r>
              <a:rPr lang="en-US" sz="2000" smtClean="0">
                <a:hlinkClick r:id="rId2"/>
              </a:rPr>
              <a:t>vosp</a:t>
            </a:r>
            <a:r>
              <a:rPr lang="ru-RU" sz="2000" smtClean="0">
                <a:hlinkClick r:id="rId2"/>
              </a:rPr>
              <a:t>_</a:t>
            </a:r>
            <a:r>
              <a:rPr lang="en-US" sz="2000" smtClean="0">
                <a:hlinkClick r:id="rId2"/>
              </a:rPr>
              <a:t>system</a:t>
            </a:r>
            <a:r>
              <a:rPr lang="ru-RU" sz="2000" smtClean="0">
                <a:hlinkClick r:id="rId2"/>
              </a:rPr>
              <a:t>_</a:t>
            </a:r>
            <a:r>
              <a:rPr lang="en-US" sz="2000" smtClean="0">
                <a:hlinkClick r:id="rId2"/>
              </a:rPr>
              <a:t>itogi</a:t>
            </a:r>
            <a:r>
              <a:rPr lang="ru-RU" sz="2000" smtClean="0">
                <a:hlinkClick r:id="rId2"/>
              </a:rPr>
              <a:t>%20.</a:t>
            </a:r>
            <a:r>
              <a:rPr lang="en-US" sz="2000" smtClean="0">
                <a:hlinkClick r:id="rId2"/>
              </a:rPr>
              <a:t>htm</a:t>
            </a:r>
            <a:endParaRPr lang="ru-RU" sz="200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73E23-ACA1-4785-BD9D-C43F71452079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2" name="AutoShape 4"/>
          <p:cNvSpPr>
            <a:spLocks noGrp="1" noChangeArrowheads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/>
              <a:t>17.11.2011 № 808-И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ru-RU" sz="3200" dirty="0" smtClean="0"/>
              <a:t>ОБ УТВЕРЖДЕНИИ СПИСКА ПОБЕДИТЕЛЕЙ КОНКУРСА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ru-RU" sz="1800" i="1" dirty="0"/>
              <a:t/>
            </a:r>
            <a:br>
              <a:rPr lang="ru-RU" sz="1800" i="1" dirty="0"/>
            </a:br>
            <a:r>
              <a:rPr lang="en-US" sz="1800" dirty="0"/>
              <a:t/>
            </a:r>
            <a:br>
              <a:rPr lang="en-US" sz="1800" dirty="0"/>
            </a:br>
            <a:endParaRPr lang="ru-RU" sz="1800" dirty="0"/>
          </a:p>
        </p:txBody>
      </p:sp>
      <p:sp>
        <p:nvSpPr>
          <p:cNvPr id="44034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1554163"/>
            <a:ext cx="3906838" cy="3387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000" b="1" smtClean="0"/>
              <a:t>      </a:t>
            </a:r>
            <a:r>
              <a:rPr lang="ru-RU" sz="1600" b="1" smtClean="0"/>
              <a:t>Постановление Правительства Свердловской области от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smtClean="0"/>
              <a:t>	21.09.2011 № 1240-ПП</a:t>
            </a:r>
            <a:endParaRPr lang="ru-RU" sz="1600" b="1" i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i="1" smtClean="0"/>
              <a:t>	«О проведении в 2011 году конкурса среди государственных образовательных учреждений Свердловской области, внедряющих инновационные проекты, направленные на успешное социальное становление детей, находящихся в трудной жизненной ситуации, детей с ограниченными возможностями здоровья, детей-сирот и детей, оставшихся без попечения родителей»</a:t>
            </a:r>
          </a:p>
        </p:txBody>
      </p:sp>
      <p:sp>
        <p:nvSpPr>
          <p:cNvPr id="44035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4356100" y="2349500"/>
            <a:ext cx="4787900" cy="37433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smtClean="0"/>
              <a:t>Приказ Министерства общего и профессионального образования от 17.11.2011 года № 808-И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smtClean="0"/>
              <a:t>ПРИКАЗЫВАЮ:</a:t>
            </a:r>
            <a:r>
              <a:rPr lang="ru-RU" sz="160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	</a:t>
            </a:r>
            <a:r>
              <a:rPr lang="en-US" sz="1600" smtClean="0"/>
              <a:t>Утвердить список учреждений-победителей</a:t>
            </a:r>
            <a:r>
              <a:rPr lang="ru-RU" sz="1600" smtClean="0"/>
              <a:t> </a:t>
            </a:r>
            <a:r>
              <a:rPr lang="en-US" sz="1600" smtClean="0"/>
              <a:t>конкурса</a:t>
            </a:r>
            <a:r>
              <a:rPr lang="ru-RU" sz="1600" smtClean="0"/>
              <a:t> </a:t>
            </a:r>
            <a:r>
              <a:rPr lang="en-US" sz="1600" smtClean="0"/>
              <a:t> (список прилагается).</a:t>
            </a:r>
            <a:endParaRPr lang="ru-RU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i="1" smtClean="0">
                <a:solidFill>
                  <a:srgbClr val="FF0000"/>
                </a:solidFill>
              </a:rPr>
              <a:t>10. </a:t>
            </a:r>
            <a:r>
              <a:rPr lang="en-US" sz="1600" i="1" smtClean="0">
                <a:solidFill>
                  <a:srgbClr val="FF0000"/>
                </a:solidFill>
              </a:rPr>
              <a:t>Государственное казенное образовательное учреждение для детей с ограниченными возможностями здоровья «Березовская </a:t>
            </a:r>
            <a:r>
              <a:rPr lang="ru-RU" sz="1600" i="1" smtClean="0">
                <a:solidFill>
                  <a:srgbClr val="FF0000"/>
                </a:solidFill>
              </a:rPr>
              <a:t>специальная (коррекционная) общеобразовательная </a:t>
            </a:r>
            <a:r>
              <a:rPr lang="en-US" sz="1600" i="1" smtClean="0">
                <a:solidFill>
                  <a:srgbClr val="FF0000"/>
                </a:solidFill>
              </a:rPr>
              <a:t>школа-интернат»</a:t>
            </a:r>
            <a:br>
              <a:rPr lang="en-US" sz="1600" i="1" smtClean="0">
                <a:solidFill>
                  <a:srgbClr val="FF0000"/>
                </a:solidFill>
              </a:rPr>
            </a:br>
            <a:endParaRPr lang="en-US" sz="1600" i="1" smtClean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64E83-6A98-48E0-9364-5004CD6804D7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AutoShape 2"/>
          <p:cNvSpPr>
            <a:spLocks noGrp="1" noChangeArrowheads="1"/>
          </p:cNvSpPr>
          <p:nvPr>
            <p:ph type="title"/>
          </p:nvPr>
        </p:nvSpPr>
        <p:spPr>
          <a:xfrm>
            <a:off x="304800" y="332656"/>
            <a:ext cx="8686800" cy="96274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7030A0"/>
                </a:solidFill>
              </a:rPr>
              <a:t>Структура дополнительного образования</a:t>
            </a:r>
          </a:p>
        </p:txBody>
      </p:sp>
      <p:graphicFrame>
        <p:nvGraphicFramePr>
          <p:cNvPr id="348199" name="Group 39"/>
          <p:cNvGraphicFramePr>
            <a:graphicFrameLocks noGrp="1"/>
          </p:cNvGraphicFramePr>
          <p:nvPr>
            <p:ph idx="1"/>
          </p:nvPr>
        </p:nvGraphicFramePr>
        <p:xfrm>
          <a:off x="323850" y="1628775"/>
          <a:ext cx="8639175" cy="42481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825238"/>
                <a:gridCol w="2935614"/>
                <a:gridCol w="2878645"/>
              </a:tblGrid>
              <a:tr h="5468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Художественно-эстетическая деятельность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Спортивная деятельность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Досуговая деятельность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7016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Культура быта: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Вышивка бисером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Char char="-"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Текстильная кукла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Char char="-"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Шьем вместе.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Char char="-"/>
                        <a:tabLst/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Бумагопластика</a:t>
                      </a: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Кукольный театр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Декоративно-прикладное творчество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Лепка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Участие в выставках и конкурсах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Общешкольные спортивные праздники, мероприятия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Участие в соревнованиях по программе «Специальная олимпиада России для детей с ОВЗ»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Баскетбол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Волейбол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Теннис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Шахматный кружок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2" action="ppaction://hlinksldjump"/>
                        </a:rPr>
                        <a:t>Дни здоровья</a:t>
                      </a: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Хореография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Поездки в театры, цирк, музеи, развлекательные центры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Тематические периоды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3" action="ppaction://hlinksldjump"/>
                        </a:rPr>
                        <a:t>Волонтерское движение</a:t>
                      </a: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4" action="ppaction://hlinksldjump"/>
                        </a:rPr>
                        <a:t>Общешкольные праздники</a:t>
                      </a: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6C73-DB48-4A68-A483-7F7F60BD32A6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AutoShape 2"/>
          <p:cNvSpPr>
            <a:spLocks noGrp="1" noChangeArrowheads="1"/>
          </p:cNvSpPr>
          <p:nvPr>
            <p:ph type="title"/>
          </p:nvPr>
        </p:nvSpPr>
        <p:spPr>
          <a:xfrm>
            <a:off x="301752" y="457200"/>
            <a:ext cx="8842248" cy="84124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/>
              <a:t>В геронтологическом отделении Березовской </a:t>
            </a:r>
            <a:r>
              <a:rPr lang="ru-RU" sz="2400" dirty="0" smtClean="0"/>
              <a:t>ЦГБ;</a:t>
            </a:r>
            <a:br>
              <a:rPr lang="ru-RU" sz="2400" dirty="0" smtClean="0"/>
            </a:br>
            <a:r>
              <a:rPr lang="ru-RU" sz="2400" dirty="0" smtClean="0"/>
              <a:t>Помощь ветеранам</a:t>
            </a:r>
            <a:endParaRPr lang="ru-RU" sz="2400" dirty="0"/>
          </a:p>
        </p:txBody>
      </p:sp>
      <p:pic>
        <p:nvPicPr>
          <p:cNvPr id="46082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27088" y="3716338"/>
            <a:ext cx="3176587" cy="2592387"/>
          </a:xfrm>
        </p:spPr>
      </p:pic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1125538"/>
            <a:ext cx="2665413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 descr="SDC1452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1638" y="1412875"/>
            <a:ext cx="2808287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3" descr="SDC1450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8263" y="3933825"/>
            <a:ext cx="28797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8C38B-B089-4CD1-96DA-4D20D5997FCE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AutoShape 2"/>
          <p:cNvSpPr>
            <a:spLocks noGrp="1" noChangeArrowheads="1"/>
          </p:cNvSpPr>
          <p:nvPr>
            <p:ph type="title"/>
          </p:nvPr>
        </p:nvSpPr>
        <p:spPr>
          <a:xfrm>
            <a:off x="304800" y="260648"/>
            <a:ext cx="8686800" cy="9361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Помощь ветеранам</a:t>
            </a:r>
          </a:p>
        </p:txBody>
      </p:sp>
      <p:pic>
        <p:nvPicPr>
          <p:cNvPr id="47106" name="Picture 3" descr="SDC145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3357563"/>
            <a:ext cx="3889375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4" descr="SDC1452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538" y="1989138"/>
            <a:ext cx="3868737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BE6DEF-AE30-4476-A18A-940C77F1FCFD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26042011(015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6100" y="3716338"/>
            <a:ext cx="316865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1235" name="AutoShape 3"/>
          <p:cNvSpPr>
            <a:spLocks noGrp="1" noChangeArrowheads="1"/>
          </p:cNvSpPr>
          <p:nvPr>
            <p:ph type="title"/>
          </p:nvPr>
        </p:nvSpPr>
        <p:spPr>
          <a:xfrm>
            <a:off x="1331913" y="476250"/>
            <a:ext cx="7313612" cy="6794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/>
              <a:t>«Шефство» над обелиском «Погибшим воинам ВОВ»</a:t>
            </a:r>
          </a:p>
        </p:txBody>
      </p:sp>
      <p:pic>
        <p:nvPicPr>
          <p:cNvPr id="48131" name="Picture 4" descr="DSCF058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971550" y="3644900"/>
            <a:ext cx="3529013" cy="3051175"/>
          </a:xfrm>
        </p:spPr>
      </p:pic>
      <p:pic>
        <p:nvPicPr>
          <p:cNvPr id="48132" name="Picture 5" descr="DSCF059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4213" y="1341438"/>
            <a:ext cx="34575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6" descr="26042011(019)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8263" y="1341438"/>
            <a:ext cx="28511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AutoShap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740650" y="5805488"/>
            <a:ext cx="647700" cy="431800"/>
          </a:xfrm>
          <a:prstGeom prst="curvedUpArrow">
            <a:avLst>
              <a:gd name="adj1" fmla="val 30000"/>
              <a:gd name="adj2" fmla="val 6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581FA-38B7-4428-89B0-674D5EE84F43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AutoShap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День здоровья</a:t>
            </a:r>
          </a:p>
        </p:txBody>
      </p:sp>
      <p:sp>
        <p:nvSpPr>
          <p:cNvPr id="49154" name="AutoShap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5949950"/>
            <a:ext cx="647700" cy="431800"/>
          </a:xfrm>
          <a:prstGeom prst="curvedUpArrow">
            <a:avLst>
              <a:gd name="adj1" fmla="val 30000"/>
              <a:gd name="adj2" fmla="val 6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3252" name="Picture 10" descr="E:\день здоровья 2011 школа\Шк день здоровья\Фото053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971550" y="1773238"/>
            <a:ext cx="2943225" cy="2374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53253" name="Picture 11" descr="E:\день здоровья 2011 школа\Шк день здоровья\Фото048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219700" y="1773238"/>
            <a:ext cx="2448644" cy="2303462"/>
          </a:xfrm>
          <a:effectLst>
            <a:softEdge rad="112500"/>
          </a:effectLst>
        </p:spPr>
      </p:pic>
      <p:pic>
        <p:nvPicPr>
          <p:cNvPr id="53254" name="Picture 12" descr="E:\день здоровья 2011 школа\Шк день здоровья\Фото0535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1042988" y="4300538"/>
            <a:ext cx="2305050" cy="208121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3255" name="Picture 13" descr="E:\день здоровья 2011 школа\Шк день здоровья\Фото056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5076825" y="4300538"/>
            <a:ext cx="2519363" cy="2081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B25362-4D57-4AAF-9D43-6E8785EFE10F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620713"/>
            <a:ext cx="7924800" cy="936625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000" b="1" dirty="0"/>
              <a:t>Девиз педагогического</a:t>
            </a:r>
            <a:br>
              <a:rPr lang="ru-RU" sz="2000" b="1" dirty="0"/>
            </a:br>
            <a:r>
              <a:rPr lang="ru-RU" sz="2000" b="1" dirty="0"/>
              <a:t>коллектива</a:t>
            </a:r>
            <a:br>
              <a:rPr lang="ru-RU" sz="2000" b="1" dirty="0"/>
            </a:br>
            <a:r>
              <a:rPr lang="ru-RU" sz="2000" dirty="0"/>
              <a:t> </a:t>
            </a: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827088" y="1412875"/>
            <a:ext cx="7705725" cy="4824413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Можно по-разному относиться к ребенку,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ctr">
              <a:defRPr/>
            </a:pP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но нужно, прежде всего, отказаться от взгляда на ребенка как </a:t>
            </a:r>
            <a:b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на собрание </a:t>
            </a:r>
          </a:p>
          <a:p>
            <a:pPr algn="ctr">
              <a:defRPr/>
            </a:pP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достоинств и недостатков.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ctr">
              <a:defRPr/>
            </a:pP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Любой ребенок – весь достоинство,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ctr">
              <a:defRPr/>
            </a:pP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хотя бы потому, что сочетание его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ctr">
              <a:defRPr/>
            </a:pP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черт и качеств уникально.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037FA2-9DE9-49A3-AC19-962C2EB7DCA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AutoShape 2"/>
          <p:cNvSpPr>
            <a:spLocks noGrp="1" noChangeArrowheads="1"/>
          </p:cNvSpPr>
          <p:nvPr>
            <p:ph type="title"/>
          </p:nvPr>
        </p:nvSpPr>
        <p:spPr>
          <a:xfrm>
            <a:off x="4543425" y="762000"/>
            <a:ext cx="4143375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Новый год</a:t>
            </a:r>
          </a:p>
        </p:txBody>
      </p:sp>
      <p:pic>
        <p:nvPicPr>
          <p:cNvPr id="50178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052513"/>
            <a:ext cx="3600450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1700213"/>
            <a:ext cx="4175125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19250" y="3933825"/>
            <a:ext cx="34575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5277F0-8692-43DD-81D6-4F183BD44616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11560" y="476672"/>
            <a:ext cx="8075240" cy="1152128"/>
          </a:xfrm>
        </p:spPr>
        <p:txBody>
          <a:bodyPr/>
          <a:lstStyle/>
          <a:p>
            <a:pPr algn="ctr">
              <a:defRPr/>
            </a:pPr>
            <a:r>
              <a:rPr lang="ru-RU" i="1" dirty="0" smtClean="0">
                <a:solidFill>
                  <a:srgbClr val="FF0000"/>
                </a:solidFill>
              </a:rPr>
              <a:t>Неделя русского языка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55299" name="Picture 3" descr="E:\фото нед р яз 2012\Фото137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71550" y="2060575"/>
            <a:ext cx="2943225" cy="2087563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5300" name="Picture 4" descr="E:\фото нед р яз 2012\Фото140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87900" y="2060575"/>
            <a:ext cx="3168650" cy="2087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55301" name="Picture 5" descr="E:\фото нед р яз 2012\Фото1407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971550" y="4300538"/>
            <a:ext cx="2941638" cy="215265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5302" name="Picture 6" descr="E:\фото нед р яз 2012\Фото137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4716463" y="4300538"/>
            <a:ext cx="3119437" cy="2152650"/>
          </a:xfrm>
          <a:prstGeom prst="ellipse">
            <a:avLst/>
          </a:prstGeom>
          <a:effectLst>
            <a:softEdge rad="11250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2426D-E769-43D6-965E-C121E798BA98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  <p:transition spd="med" advClick="0" advTm="6000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AutoShape 2"/>
          <p:cNvSpPr>
            <a:spLocks noGrp="1" noChangeArrowheads="1"/>
          </p:cNvSpPr>
          <p:nvPr>
            <p:ph type="title" sz="quarter"/>
          </p:nvPr>
        </p:nvSpPr>
        <p:spPr>
          <a:xfrm>
            <a:off x="762000" y="332656"/>
            <a:ext cx="7924800" cy="108012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00B050"/>
                </a:solidFill>
              </a:rPr>
              <a:t>День открытых дверей</a:t>
            </a:r>
          </a:p>
        </p:txBody>
      </p:sp>
      <p:pic>
        <p:nvPicPr>
          <p:cNvPr id="56323" name="Picture 9" descr="E:\Фото с семинара - практикума\DSCF077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42988" y="1773238"/>
            <a:ext cx="2871787" cy="2374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56324" name="Picture 10" descr="E:\Фото с семинара - практикума\семинар ред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16463" y="1773238"/>
            <a:ext cx="3714750" cy="2374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56325" name="Picture 11" descr="E:\Фото с семинара - практикума\DSCF0806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115616" y="4437112"/>
            <a:ext cx="2870200" cy="2081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56326" name="Picture 2" descr="C:\Users\вс\Desktop\фото апрель 2012\SAM_111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5364163" y="4300538"/>
            <a:ext cx="2160587" cy="2152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505CC-05AA-4BF0-9F98-64C60A9699E2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i="1" dirty="0" smtClean="0">
                <a:solidFill>
                  <a:srgbClr val="7030A0"/>
                </a:solidFill>
              </a:rPr>
              <a:t>23 февраля</a:t>
            </a:r>
            <a:br>
              <a:rPr lang="ru-RU" i="1" dirty="0" smtClean="0">
                <a:solidFill>
                  <a:srgbClr val="7030A0"/>
                </a:solidFill>
              </a:rPr>
            </a:br>
            <a:r>
              <a:rPr lang="ru-RU" i="1" dirty="0" smtClean="0">
                <a:solidFill>
                  <a:srgbClr val="7030A0"/>
                </a:solidFill>
              </a:rPr>
              <a:t>ДенЬ защитника отечества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57347" name="Picture 3" descr="E:\23 фев 2012\Фото1237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27088" y="1412875"/>
            <a:ext cx="2592387" cy="2520950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57348" name="Picture 4" descr="E:\23 фев 2012\SAM_0987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84213" y="4221163"/>
            <a:ext cx="3024187" cy="2376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57349" name="Picture 5" descr="E:\23 фев 2012\Фото1235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211638" y="1557338"/>
            <a:ext cx="2952750" cy="2449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57350" name="Picture 8" descr="E:\23 фев 2012\SAM_0996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4500563" y="4149725"/>
            <a:ext cx="3384550" cy="2459038"/>
          </a:xfrm>
          <a:effectLst>
            <a:softEdge rad="11250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668A4-0938-4210-B5EC-CB0BFE267AB3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5976" y="1989138"/>
            <a:ext cx="4248471" cy="36004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55331" name="AutoShape 3"/>
          <p:cNvSpPr>
            <a:spLocks noGrp="1" noChangeArrowheads="1"/>
          </p:cNvSpPr>
          <p:nvPr>
            <p:ph type="title"/>
          </p:nvPr>
        </p:nvSpPr>
        <p:spPr>
          <a:xfrm>
            <a:off x="4355976" y="332656"/>
            <a:ext cx="4536504" cy="122413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День матери</a:t>
            </a:r>
          </a:p>
        </p:txBody>
      </p:sp>
      <p:sp>
        <p:nvSpPr>
          <p:cNvPr id="54275" name="Содержимое 5"/>
          <p:cNvSpPr>
            <a:spLocks noGrp="1"/>
          </p:cNvSpPr>
          <p:nvPr>
            <p:ph idx="1"/>
          </p:nvPr>
        </p:nvSpPr>
        <p:spPr>
          <a:xfrm>
            <a:off x="304800" y="1554163"/>
            <a:ext cx="522288" cy="45259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8374" name="Picture 6" descr="C:\Users\комп1\Desktop\Рисунок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268760"/>
            <a:ext cx="3700342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99541-F17B-4D88-9501-BF9CA37E825B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AutoShape 2"/>
          <p:cNvSpPr>
            <a:spLocks noGrp="1" noChangeArrowheads="1"/>
          </p:cNvSpPr>
          <p:nvPr>
            <p:ph type="title"/>
          </p:nvPr>
        </p:nvSpPr>
        <p:spPr>
          <a:xfrm>
            <a:off x="323528" y="301625"/>
            <a:ext cx="6264696" cy="5350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День смеха</a:t>
            </a: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450" y="1052513"/>
            <a:ext cx="3859213" cy="2574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0113" y="3716338"/>
            <a:ext cx="4103687" cy="2882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1863" y="1268413"/>
            <a:ext cx="2665412" cy="432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71AB0F-0552-46E4-A137-0DC6ADD23C23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P100079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1638" y="3644900"/>
            <a:ext cx="3529012" cy="26463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7379" name="AutoShape 3"/>
          <p:cNvSpPr>
            <a:spLocks noGrp="1" noChangeArrowheads="1"/>
          </p:cNvSpPr>
          <p:nvPr>
            <p:ph type="title"/>
          </p:nvPr>
        </p:nvSpPr>
        <p:spPr>
          <a:xfrm>
            <a:off x="323528" y="301625"/>
            <a:ext cx="3743647" cy="16875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/>
              <a:t>Сильные, смелые, умелые!</a:t>
            </a:r>
          </a:p>
        </p:txBody>
      </p:sp>
      <p:pic>
        <p:nvPicPr>
          <p:cNvPr id="60420" name="Picture 4" descr="P100054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6100" y="908050"/>
            <a:ext cx="3529013" cy="26463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0421" name="Picture 5" descr="P100058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2205038"/>
            <a:ext cx="3543300" cy="26574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6325" name="AutoShap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101013" y="5876925"/>
            <a:ext cx="647700" cy="431800"/>
          </a:xfrm>
          <a:prstGeom prst="curvedUpArrow">
            <a:avLst>
              <a:gd name="adj1" fmla="val 30000"/>
              <a:gd name="adj2" fmla="val 6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6FAE0-A019-4B03-997E-C2846DAC9A6B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AutoShape 2"/>
          <p:cNvSpPr>
            <a:spLocks noGrp="1" noChangeArrowheads="1"/>
          </p:cNvSpPr>
          <p:nvPr>
            <p:ph type="title" sz="quarter"/>
          </p:nvPr>
        </p:nvSpPr>
        <p:spPr>
          <a:xfrm>
            <a:off x="762000" y="260649"/>
            <a:ext cx="7924800" cy="86409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7030A0"/>
                </a:solidFill>
              </a:rPr>
              <a:t>Спортивная деятельность</a:t>
            </a:r>
          </a:p>
        </p:txBody>
      </p:sp>
      <p:graphicFrame>
        <p:nvGraphicFramePr>
          <p:cNvPr id="2050" name="Diagram 4"/>
          <p:cNvGraphicFramePr>
            <a:graphicFrameLocks/>
          </p:cNvGraphicFramePr>
          <p:nvPr>
            <p:ph sz="quarter" idx="1"/>
          </p:nvPr>
        </p:nvGraphicFramePr>
        <p:xfrm>
          <a:off x="323850" y="1268413"/>
          <a:ext cx="4176713" cy="2809875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  <p:graphicFrame>
        <p:nvGraphicFramePr>
          <p:cNvPr id="204878" name="Group 78"/>
          <p:cNvGraphicFramePr>
            <a:graphicFrameLocks noGrp="1"/>
          </p:cNvGraphicFramePr>
          <p:nvPr>
            <p:ph sz="quarter" idx="2"/>
          </p:nvPr>
        </p:nvGraphicFramePr>
        <p:xfrm>
          <a:off x="5148263" y="1628775"/>
          <a:ext cx="3600450" cy="4757738"/>
        </p:xfrm>
        <a:graphic>
          <a:graphicData uri="http://schemas.openxmlformats.org/drawingml/2006/table">
            <a:tbl>
              <a:tblPr/>
              <a:tblGrid>
                <a:gridCol w="2527528"/>
                <a:gridCol w="1073121"/>
              </a:tblGrid>
              <a:tr h="4096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Снегоступы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6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Лыжные гонки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6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ОФП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02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Легкая атлетика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2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Всероссийские соревнования по футболу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чел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6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Туризм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6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Всемирные специальные Олимпийские игры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 Греция)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58" name="Object 83"/>
          <p:cNvGraphicFramePr>
            <a:graphicFrameLocks noChangeAspect="1"/>
          </p:cNvGraphicFramePr>
          <p:nvPr>
            <p:ph sz="quarter" idx="3"/>
          </p:nvPr>
        </p:nvGraphicFramePr>
        <p:xfrm>
          <a:off x="539750" y="4300538"/>
          <a:ext cx="4537075" cy="2297112"/>
        </p:xfrm>
        <a:graphic>
          <a:graphicData uri="http://schemas.openxmlformats.org/presentationml/2006/ole">
            <p:oleObj spid="_x0000_s2058" name="Диаграмма" r:id="rId3" imgW="5829233" imgH="3857670" progId="Excel.Sheet.8">
              <p:embed/>
            </p:oleObj>
          </a:graphicData>
        </a:graphic>
      </p:graphicFrame>
      <p:sp>
        <p:nvSpPr>
          <p:cNvPr id="2086" name="Rectangle 81"/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ru-RU" sz="200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0F06D-873C-4BBA-B1A4-18BF2CD709D4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  <p:transition spd="med" advClick="0" advTm="6000"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7030A0"/>
                </a:solidFill>
              </a:rPr>
              <a:t>Досуговая деятельность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773238"/>
            <a:ext cx="7693025" cy="49688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smtClean="0"/>
              <a:t>Общешкольные праздники				               13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«День знаний», «День матери», «Здравствуй,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здравствуй, Новый год», «Россия – родина моя»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и др.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Игровые программы – «Здоровей-ка»,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«Пришла весна – отворяй ворота»;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«Пасха Красная», неделя спорта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«Дальше, выше, сильнее» и др.				                   5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Тематические периоды			 	                   7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Посетили: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	- цирковые представления		  	  	                   2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	- аквапарк «Лимппопо»					 2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	- спектакли  в ТЮЗе 		 	                   	 5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	- праздники в организации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	«Содружество» г.Березовский				 3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	- музеи				                   	 4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	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42110-A655-41CA-B672-8C17D759E5EA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AutoShape 2"/>
          <p:cNvSpPr>
            <a:spLocks noGrp="1" noChangeArrowheads="1"/>
          </p:cNvSpPr>
          <p:nvPr>
            <p:ph type="title"/>
          </p:nvPr>
        </p:nvSpPr>
        <p:spPr>
          <a:xfrm>
            <a:off x="251520" y="260649"/>
            <a:ext cx="8394005" cy="129614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/>
              <a:t>Соответствие основным направлениям программы  «Наша новая школа»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300" b="1" smtClean="0">
                <a:latin typeface="Times New Roman" pitchFamily="18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300" b="1" smtClean="0">
                <a:latin typeface="Times New Roman" pitchFamily="18" charset="0"/>
              </a:rPr>
              <a:t>	1. … формирование </a:t>
            </a:r>
            <a:r>
              <a:rPr lang="ru-RU" sz="2300" b="1" smtClean="0">
                <a:latin typeface="Times New Roman" pitchFamily="18" charset="0"/>
                <a:hlinkClick r:id="rId2" action="ppaction://hlinksldjump"/>
              </a:rPr>
              <a:t>материально-технической</a:t>
            </a:r>
            <a:r>
              <a:rPr lang="ru-RU" sz="2300" b="1" smtClean="0">
                <a:latin typeface="Times New Roman" pitchFamily="18" charset="0"/>
              </a:rPr>
              <a:t> базы. Находиться в школе должно быть комфортно.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300" b="1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300" b="1" smtClean="0">
                <a:latin typeface="Times New Roman" pitchFamily="18" charset="0"/>
              </a:rPr>
              <a:t>	</a:t>
            </a:r>
            <a:r>
              <a:rPr lang="ru-RU" sz="2300" b="1" smtClean="0">
                <a:solidFill>
                  <a:schemeClr val="accent1"/>
                </a:solidFill>
                <a:latin typeface="Times New Roman" pitchFamily="18" charset="0"/>
              </a:rPr>
              <a:t>2. </a:t>
            </a:r>
            <a:r>
              <a:rPr lang="ru-RU" sz="2300" b="1" smtClean="0">
                <a:solidFill>
                  <a:schemeClr val="accent1"/>
                </a:solidFill>
                <a:latin typeface="Times New Roman" pitchFamily="18" charset="0"/>
                <a:hlinkClick r:id="rId3" action="ppaction://hlinksldjump"/>
              </a:rPr>
              <a:t>Обновленное содержание образования. </a:t>
            </a:r>
            <a:r>
              <a:rPr lang="ru-RU" sz="2300" b="1" smtClean="0">
                <a:solidFill>
                  <a:schemeClr val="accent1"/>
                </a:solidFill>
                <a:latin typeface="Times New Roman" pitchFamily="18" charset="0"/>
              </a:rPr>
              <a:t/>
            </a:r>
            <a:br>
              <a:rPr lang="ru-RU" sz="2300" b="1" smtClean="0">
                <a:solidFill>
                  <a:schemeClr val="accent1"/>
                </a:solidFill>
                <a:latin typeface="Times New Roman" pitchFamily="18" charset="0"/>
              </a:rPr>
            </a:br>
            <a:r>
              <a:rPr lang="ru-RU" sz="2300" b="1" smtClean="0">
                <a:solidFill>
                  <a:schemeClr val="accent1"/>
                </a:solidFill>
                <a:latin typeface="Times New Roman" pitchFamily="18" charset="0"/>
              </a:rPr>
              <a:t>Возможность раскрыть способности, подготовиться к жизни. </a:t>
            </a:r>
            <a:r>
              <a:rPr lang="ru-RU" sz="230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endParaRPr lang="ru-RU" sz="2300" b="1" smtClean="0">
              <a:solidFill>
                <a:schemeClr val="accent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300" b="1" smtClean="0">
              <a:solidFill>
                <a:schemeClr val="accent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300" b="1" smtClean="0">
                <a:solidFill>
                  <a:schemeClr val="accent1"/>
                </a:solidFill>
                <a:latin typeface="Times New Roman" pitchFamily="18" charset="0"/>
              </a:rPr>
              <a:t>	</a:t>
            </a:r>
            <a:r>
              <a:rPr lang="ru-RU" sz="2300" b="1" smtClean="0">
                <a:latin typeface="Times New Roman" pitchFamily="18" charset="0"/>
              </a:rPr>
              <a:t>3</a:t>
            </a:r>
            <a:r>
              <a:rPr lang="en-US" sz="2300" b="1" smtClean="0">
                <a:latin typeface="Times New Roman" pitchFamily="18" charset="0"/>
              </a:rPr>
              <a:t>. </a:t>
            </a:r>
            <a:r>
              <a:rPr lang="ru-RU" sz="2300" b="1" smtClean="0">
                <a:latin typeface="Times New Roman" pitchFamily="18" charset="0"/>
              </a:rPr>
              <a:t>Разветвленная </a:t>
            </a:r>
            <a:r>
              <a:rPr lang="ru-RU" sz="2300" b="1" smtClean="0">
                <a:latin typeface="Times New Roman" pitchFamily="18" charset="0"/>
                <a:hlinkClick r:id="rId4" action="ppaction://hlinksldjump"/>
              </a:rPr>
              <a:t>система поиска и поддержки талантливых детей</a:t>
            </a:r>
            <a:r>
              <a:rPr lang="ru-RU" sz="2300" b="1" smtClean="0">
                <a:latin typeface="Times New Roman" pitchFamily="18" charset="0"/>
              </a:rPr>
              <a:t>, их сопровождения в течение всего периода становления личности</a:t>
            </a:r>
            <a:r>
              <a:rPr lang="ru-RU" sz="230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endParaRPr lang="ru-RU" sz="2300" b="1" smtClean="0">
              <a:solidFill>
                <a:schemeClr val="accent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5060F4-9A49-471E-A418-C708168EDAE9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/>
              <a:t>Основания для ведения образовательной деятельности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b="1" smtClean="0"/>
              <a:t>Устав (утвержден постановлением Правительства Свердловской области от 28.08.2009 № 984-ПП)</a:t>
            </a:r>
          </a:p>
          <a:p>
            <a:pPr eaLnBrk="1" hangingPunct="1"/>
            <a:r>
              <a:rPr lang="ru-RU" sz="2400" b="1" smtClean="0"/>
              <a:t>Лицензия № 4238 от 05.05.2011(бессрочная) </a:t>
            </a:r>
          </a:p>
          <a:p>
            <a:pPr eaLnBrk="1" hangingPunct="1"/>
            <a:r>
              <a:rPr lang="ru-RU" sz="2400" b="1" smtClean="0"/>
              <a:t>Свидетельство о государственной аккредитации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b="1" smtClean="0"/>
              <a:t>	( действительно до 5 октября 2023 г. )</a:t>
            </a:r>
          </a:p>
          <a:p>
            <a:pPr eaLnBrk="1" hangingPunct="1"/>
            <a:r>
              <a:rPr lang="ru-RU" sz="2400" b="1" smtClean="0"/>
              <a:t>Свидетельства о государственной регистрации прав на здание школы-интерната, хозяйственного корпуса и земельный участок.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5AC5C-65E8-49FB-9478-A619687176B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/>
              <a:t>Инновации в воспитательном процессе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>
                <a:hlinkClick r:id="rId2" action="ppaction://hlinksldjump"/>
              </a:rPr>
              <a:t>Информационно-коммуникативные технологии:</a:t>
            </a:r>
            <a:endParaRPr lang="ru-RU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	- применение готовых программных продуктов (обучающие </a:t>
            </a:r>
            <a:r>
              <a:rPr lang="en-US" sz="2400" smtClean="0"/>
              <a:t>CD</a:t>
            </a:r>
            <a:r>
              <a:rPr lang="ru-RU" sz="2400" smtClean="0"/>
              <a:t>,</a:t>
            </a:r>
            <a:r>
              <a:rPr lang="en-US" sz="2400" smtClean="0"/>
              <a:t> DVD</a:t>
            </a:r>
            <a:r>
              <a:rPr lang="ru-RU" sz="2400" smtClean="0"/>
              <a:t>-диски);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	- создание презентации (в том числе выполненные совместно с воспитанниками);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	- интернет-ресурсы.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hlinkClick r:id="rId3" action="ppaction://hlinksldjump"/>
              </a:rPr>
              <a:t>Проектная деятельность</a:t>
            </a:r>
            <a:endParaRPr lang="ru-RU" sz="2400" smtClean="0"/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Музейная педагогика</a:t>
            </a:r>
          </a:p>
        </p:txBody>
      </p:sp>
      <p:sp>
        <p:nvSpPr>
          <p:cNvPr id="6" name="Выгнутая вниз стрелка 5">
            <a:hlinkClick r:id="rId4" action="ppaction://hlinksldjump"/>
          </p:cNvPr>
          <p:cNvSpPr/>
          <p:nvPr/>
        </p:nvSpPr>
        <p:spPr>
          <a:xfrm>
            <a:off x="7235825" y="5516563"/>
            <a:ext cx="1512888" cy="72072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F6C39C-7B5C-4503-AB56-991556648D6E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AutoShape 2"/>
          <p:cNvSpPr>
            <a:spLocks noGrp="1" noChangeArrowheads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rgbClr val="00B050"/>
                </a:solidFill>
              </a:rPr>
              <a:t>Участники системы сопровождения учащегося, воспитанника </a:t>
            </a:r>
          </a:p>
        </p:txBody>
      </p:sp>
      <p:graphicFrame>
        <p:nvGraphicFramePr>
          <p:cNvPr id="3074" name="Diagram 3"/>
          <p:cNvGraphicFramePr>
            <a:graphicFrameLocks/>
          </p:cNvGraphicFramePr>
          <p:nvPr>
            <p:ph idx="1"/>
          </p:nvPr>
        </p:nvGraphicFramePr>
        <p:xfrm>
          <a:off x="0" y="1412875"/>
          <a:ext cx="9144000" cy="5184775"/>
        </p:xfrm>
        <a:graphic>
          <a:graphicData uri="http://schemas.openxmlformats.org/drawingml/2006/compatibility">
            <com:legacyDrawing xmlns:com="http://schemas.openxmlformats.org/drawingml/2006/compatibility" spid="_x0000_s3074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5089B-451F-4843-9FA3-B8FE01AAAEE4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260648"/>
            <a:ext cx="7924800" cy="108012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/>
              <a:t>Участие детей в фестивалях, выставках, конкурсах</a:t>
            </a:r>
          </a:p>
        </p:txBody>
      </p:sp>
      <p:graphicFrame>
        <p:nvGraphicFramePr>
          <p:cNvPr id="4098" name="Organization Chart 8"/>
          <p:cNvGraphicFramePr>
            <a:graphicFrameLocks/>
          </p:cNvGraphicFramePr>
          <p:nvPr>
            <p:ph sz="quarter" idx="1"/>
          </p:nvPr>
        </p:nvGraphicFramePr>
        <p:xfrm>
          <a:off x="468313" y="1341438"/>
          <a:ext cx="5173662" cy="3095625"/>
        </p:xfrm>
        <a:graphic>
          <a:graphicData uri="http://schemas.openxmlformats.org/drawingml/2006/compatibility">
            <com:legacyDrawing xmlns:com="http://schemas.openxmlformats.org/drawingml/2006/compatibility" spid="_x0000_s4098"/>
          </a:graphicData>
        </a:graphic>
      </p:graphicFrame>
      <p:graphicFrame>
        <p:nvGraphicFramePr>
          <p:cNvPr id="4109" name="Diagram 4"/>
          <p:cNvGraphicFramePr>
            <a:graphicFrameLocks/>
          </p:cNvGraphicFramePr>
          <p:nvPr>
            <p:ph sz="quarter" idx="2"/>
          </p:nvPr>
        </p:nvGraphicFramePr>
        <p:xfrm>
          <a:off x="1835150" y="5445125"/>
          <a:ext cx="3024188" cy="1958975"/>
        </p:xfrm>
        <a:graphic>
          <a:graphicData uri="http://schemas.openxmlformats.org/drawingml/2006/compatibility">
            <com:legacyDrawing xmlns:com="http://schemas.openxmlformats.org/drawingml/2006/compatibility" spid="_x0000_s4109"/>
          </a:graphicData>
        </a:graphic>
      </p:graphicFrame>
      <p:sp>
        <p:nvSpPr>
          <p:cNvPr id="4114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5867400" y="2060575"/>
            <a:ext cx="3097213" cy="4013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Диплом		   4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Грамота		  16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Благодарственные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письма                           11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Свидетельство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 участников	    1    	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Ценные подарки 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призы		35		                      										</a:t>
            </a:r>
          </a:p>
          <a:p>
            <a:pPr eaLnBrk="1" hangingPunct="1">
              <a:lnSpc>
                <a:spcPct val="80000"/>
              </a:lnSpc>
            </a:pPr>
            <a:endParaRPr lang="ru-RU" sz="160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0F595-692F-4CBC-91C5-A6E734AD116F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 descr="DSCN020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9113" y="3860800"/>
            <a:ext cx="3529012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2" name="Picture 3" descr="CIMG709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2813" y="1700213"/>
            <a:ext cx="2698750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5812" name="AutoShape 4"/>
          <p:cNvSpPr>
            <a:spLocks noGrp="1" noChangeArrowheads="1"/>
          </p:cNvSpPr>
          <p:nvPr>
            <p:ph type="title"/>
          </p:nvPr>
        </p:nvSpPr>
        <p:spPr>
          <a:xfrm>
            <a:off x="971550" y="301625"/>
            <a:ext cx="7712075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Дипломанты конкурсов</a:t>
            </a:r>
          </a:p>
        </p:txBody>
      </p:sp>
      <p:pic>
        <p:nvPicPr>
          <p:cNvPr id="66564" name="Picture 5" descr="IMG_449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56325" y="1628775"/>
            <a:ext cx="2592388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1D4C24-8ABD-4B76-BECA-1690E5544F2A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 descr="DSCF111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 rot="19931843">
            <a:off x="684213" y="549275"/>
            <a:ext cx="2063750" cy="3024188"/>
          </a:xfrm>
        </p:spPr>
      </p:pic>
      <p:pic>
        <p:nvPicPr>
          <p:cNvPr id="67586" name="Picture 3" descr="DSCF111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 rot="2159667">
            <a:off x="6227763" y="476250"/>
            <a:ext cx="2071687" cy="3213100"/>
          </a:xfrm>
        </p:spPr>
      </p:pic>
      <p:pic>
        <p:nvPicPr>
          <p:cNvPr id="67587" name="Picture 4" descr="DSCF112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3492500" y="333375"/>
            <a:ext cx="1905000" cy="2808288"/>
          </a:xfrm>
        </p:spPr>
      </p:pic>
      <p:pic>
        <p:nvPicPr>
          <p:cNvPr id="67588" name="Picture 5" descr="DSCF112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 rot="20141023">
            <a:off x="2195513" y="3357563"/>
            <a:ext cx="2160587" cy="3152775"/>
          </a:xfrm>
        </p:spPr>
      </p:pic>
      <p:pic>
        <p:nvPicPr>
          <p:cNvPr id="67589" name="Picture 6" descr="DSCF112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200646">
            <a:off x="4508500" y="3506788"/>
            <a:ext cx="2195513" cy="309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9F507-2091-4F76-99F0-27AC8070178A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 descr="DSCF113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3429000"/>
            <a:ext cx="2592387" cy="318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0" name="Picture 5" descr="DSCF113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>
          <a:xfrm rot="20646182">
            <a:off x="1042988" y="476250"/>
            <a:ext cx="1976437" cy="2722563"/>
          </a:xfrm>
        </p:spPr>
      </p:pic>
      <p:pic>
        <p:nvPicPr>
          <p:cNvPr id="68611" name="Picture 3" descr="DSCF112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>
          <a:xfrm rot="20450644">
            <a:off x="3779838" y="333375"/>
            <a:ext cx="1790700" cy="2663825"/>
          </a:xfrm>
        </p:spPr>
      </p:pic>
      <p:pic>
        <p:nvPicPr>
          <p:cNvPr id="68612" name="Picture 4" descr="DSCF112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2124075" y="3429000"/>
            <a:ext cx="2087563" cy="3240088"/>
          </a:xfrm>
        </p:spPr>
      </p:pic>
      <p:pic>
        <p:nvPicPr>
          <p:cNvPr id="68613" name="Picture 6" descr="DSCF113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email"/>
          <a:srcRect/>
          <a:stretch>
            <a:fillRect/>
          </a:stretch>
        </p:blipFill>
        <p:spPr>
          <a:xfrm rot="20525334">
            <a:off x="6659563" y="188913"/>
            <a:ext cx="1817687" cy="2651125"/>
          </a:xfrm>
        </p:spPr>
      </p:pic>
      <p:pic>
        <p:nvPicPr>
          <p:cNvPr id="68614" name="Picture 7" descr="DSCF114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64163" y="3429000"/>
            <a:ext cx="2411412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5" name="Picture 8" descr="DSCF112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708400" y="3429000"/>
            <a:ext cx="208915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6" name="AutoShape 9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8027988" y="5949950"/>
            <a:ext cx="647700" cy="503238"/>
          </a:xfrm>
          <a:prstGeom prst="curvedUpArrow">
            <a:avLst>
              <a:gd name="adj1" fmla="val 25741"/>
              <a:gd name="adj2" fmla="val 5148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B027C2-464C-4B3E-B2B5-76D7E37916B5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924800" cy="864096"/>
          </a:xfrm>
        </p:spPr>
        <p:txBody>
          <a:bodyPr/>
          <a:lstStyle/>
          <a:p>
            <a:pPr algn="ctr">
              <a:defRPr/>
            </a:pPr>
            <a:r>
              <a:rPr lang="ru-RU" b="1" i="1" dirty="0" smtClean="0">
                <a:solidFill>
                  <a:srgbClr val="7030A0"/>
                </a:solidFill>
              </a:rPr>
              <a:t>Работа школьной библиотеки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69634" name="Текст 12"/>
          <p:cNvSpPr>
            <a:spLocks noGrp="1"/>
          </p:cNvSpPr>
          <p:nvPr>
            <p:ph type="body" sz="half" idx="1"/>
          </p:nvPr>
        </p:nvSpPr>
        <p:spPr>
          <a:xfrm>
            <a:off x="250825" y="1700213"/>
            <a:ext cx="4357688" cy="86518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600" b="1" i="1" u="sng" smtClean="0"/>
              <a:t>Объем библиотечного фонда:</a:t>
            </a:r>
            <a:endParaRPr lang="ru-RU" sz="1600" u="sng" smtClean="0"/>
          </a:p>
        </p:txBody>
      </p:sp>
      <p:pic>
        <p:nvPicPr>
          <p:cNvPr id="69635" name="Picture 2" descr="C:\Users\комп1\Desktop\фото АХЧ\оооооо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388" y="2420938"/>
            <a:ext cx="4860925" cy="3446462"/>
          </a:xfrm>
        </p:spPr>
      </p:pic>
      <p:sp>
        <p:nvSpPr>
          <p:cNvPr id="69636" name="Содержимое 13"/>
          <p:cNvSpPr>
            <a:spLocks noGrp="1"/>
          </p:cNvSpPr>
          <p:nvPr>
            <p:ph sz="quarter" idx="3"/>
          </p:nvPr>
        </p:nvSpPr>
        <p:spPr>
          <a:xfrm>
            <a:off x="5003800" y="1412875"/>
            <a:ext cx="4140200" cy="2663825"/>
          </a:xfrm>
        </p:spPr>
        <p:txBody>
          <a:bodyPr/>
          <a:lstStyle/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ru-RU" sz="1400" smtClean="0"/>
              <a:t>Показатели статистики по основному фонду: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ru-RU" sz="1400" smtClean="0"/>
              <a:t> 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ru-RU" sz="1400" smtClean="0"/>
              <a:t>1. Книгообеспеченность: ЗПР- 100 %,  ЛУО- 100 %.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ru-RU" sz="1400" smtClean="0"/>
              <a:t> 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ru-RU" sz="1400" smtClean="0"/>
              <a:t>2. Книговыдача: 2708 экз.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ru-RU" sz="1400" smtClean="0"/>
              <a:t> 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ru-RU" sz="1400" smtClean="0"/>
              <a:t>3. Обращаемость: 0.64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ru-RU" sz="1400" smtClean="0"/>
              <a:t> 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ru-RU" sz="1400" smtClean="0"/>
              <a:t>4. Читаемость: 7.5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ru-RU" sz="1400" smtClean="0"/>
              <a:t> 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ru-RU" sz="1400" smtClean="0"/>
              <a:t>5.Посещаемость: 17.4</a:t>
            </a:r>
          </a:p>
          <a:p>
            <a:pPr>
              <a:spcBef>
                <a:spcPct val="0"/>
              </a:spcBef>
            </a:pPr>
            <a:endParaRPr lang="ru-RU" sz="1400" smtClean="0"/>
          </a:p>
        </p:txBody>
      </p:sp>
      <p:pic>
        <p:nvPicPr>
          <p:cNvPr id="130051" name="Picture 3" descr="DSC_08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088" y="4221088"/>
            <a:ext cx="3528392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1E5DB8-D3D4-411B-8D8A-9D8102D65A5A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</p:spTree>
  </p:cSld>
  <p:clrMapOvr>
    <a:masterClrMapping/>
  </p:clrMapOvr>
  <p:transition spd="med" advClick="0" advTm="6000"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AutoShap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568952" cy="9361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B050"/>
                </a:solidFill>
              </a:rPr>
              <a:t>Динамика катамнеза выпускников за учебный год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70658" name="Picture 5" descr="E:\фото АХЧ\ааааа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1412875"/>
            <a:ext cx="2901950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6" descr="E:\фото АХЧ\Снимок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4300" y="1412875"/>
            <a:ext cx="3024188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72CCAB-426B-4D2A-B25A-E1BE6B55DFD8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686800" cy="96579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Уровень физического развития учащихся по итогам диспансеризации 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12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5122" name="Объект 1"/>
          <p:cNvGraphicFramePr>
            <a:graphicFrameLocks noGrp="1"/>
          </p:cNvGraphicFramePr>
          <p:nvPr>
            <p:ph sz="half" idx="1"/>
          </p:nvPr>
        </p:nvGraphicFramePr>
        <p:xfrm>
          <a:off x="344488" y="1362075"/>
          <a:ext cx="8401050" cy="5013325"/>
        </p:xfrm>
        <a:graphic>
          <a:graphicData uri="http://schemas.openxmlformats.org/presentationml/2006/ole">
            <p:oleObj spid="_x0000_s5122" r:id="rId3" imgW="8401016" imgH="5017443" progId="Excel.Sheet.8">
              <p:embed/>
            </p:oleObj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A804DA-3B23-49C7-8294-64E80B69E3D9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84124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/>
              <a:t>Распределение учащихся по группам здоровья по результатам диспансеризации</a:t>
            </a:r>
            <a:endParaRPr lang="ru-RU" sz="2000" b="1" dirty="0"/>
          </a:p>
        </p:txBody>
      </p:sp>
      <p:sp>
        <p:nvSpPr>
          <p:cNvPr id="6148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6146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633413" y="1217613"/>
          <a:ext cx="8093075" cy="5186362"/>
        </p:xfrm>
        <a:graphic>
          <a:graphicData uri="http://schemas.openxmlformats.org/presentationml/2006/ole">
            <p:oleObj spid="_x0000_s6146" r:id="rId3" imgW="8096190" imgH="5188146" progId="Excel.Sheet.8">
              <p:embed/>
            </p:oleObj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D50F4A-C140-4F4B-98D5-BDCE7CFD166E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/>
              <a:t>Перечень реализуемых образовательных программ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95288" y="1773238"/>
            <a:ext cx="6048375" cy="43132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smtClean="0"/>
              <a:t>Общеобразовательная программа для детей с задержкой психического развития	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Общеобразовательная программа для умственно отсталых детей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Общеобразовательная программа для детей, имеющих сложные дефекты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Программы дополнительного образования детей по направленностям: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/>
              <a:t>	- художественно-эстетическая;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/>
              <a:t>	- физкультурно-оздоровительная</a:t>
            </a:r>
          </a:p>
          <a:p>
            <a:pPr eaLnBrk="1" hangingPunct="1">
              <a:lnSpc>
                <a:spcPct val="90000"/>
              </a:lnSpc>
            </a:pPr>
            <a:endParaRPr lang="ru-RU" sz="2000" smtClean="0"/>
          </a:p>
        </p:txBody>
      </p:sp>
      <p:sp>
        <p:nvSpPr>
          <p:cNvPr id="22531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877050" y="1773238"/>
            <a:ext cx="1943100" cy="43132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smtClean="0"/>
              <a:t>3 класса</a:t>
            </a:r>
          </a:p>
          <a:p>
            <a:pPr eaLnBrk="1" hangingPunct="1">
              <a:lnSpc>
                <a:spcPct val="90000"/>
              </a:lnSpc>
            </a:pPr>
            <a:endParaRPr lang="ru-RU" sz="2000" smtClean="0"/>
          </a:p>
          <a:p>
            <a:pPr eaLnBrk="1" hangingPunct="1">
              <a:lnSpc>
                <a:spcPct val="90000"/>
              </a:lnSpc>
            </a:pPr>
            <a:endParaRPr lang="ru-RU" sz="2000" smtClean="0"/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9 классов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0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000" smtClean="0"/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4 класса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C50434-C10E-4D03-81E1-D641F2CDDB4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5778" name="Содержимое 5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476250"/>
            <a:ext cx="8280400" cy="6048375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DF37F-C5C4-4667-AD12-8B0F109CA132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/>
              <a:t>Хронические соматические заболевания по результатам диспансеризации  </a:t>
            </a:r>
            <a:endParaRPr lang="ru-RU" sz="2400" b="1" dirty="0"/>
          </a:p>
        </p:txBody>
      </p:sp>
      <p:graphicFrame>
        <p:nvGraphicFramePr>
          <p:cNvPr id="7170" name="Содержимое 3"/>
          <p:cNvGraphicFramePr>
            <a:graphicFrameLocks noGrp="1"/>
          </p:cNvGraphicFramePr>
          <p:nvPr>
            <p:ph idx="1"/>
          </p:nvPr>
        </p:nvGraphicFramePr>
        <p:xfrm>
          <a:off x="417513" y="1217613"/>
          <a:ext cx="8320087" cy="4984750"/>
        </p:xfrm>
        <a:graphic>
          <a:graphicData uri="http://schemas.openxmlformats.org/presentationml/2006/ole">
            <p:oleObj spid="_x0000_s7170" r:id="rId3" imgW="8321761" imgH="4986960" progId="Excel.Sheet.8">
              <p:embed/>
            </p:oleObj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9CA02-8E2F-43F0-82A5-F2D5FD0249C6}" type="slidenum">
              <a:rPr lang="ru-RU" smtClean="0"/>
              <a:pPr>
                <a:defRPr/>
              </a:pPr>
              <a:t>51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962744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00B050"/>
                </a:solidFill>
              </a:rPr>
              <a:t>38 Воспитанников  прошли курс массажа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788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76804" name="Picture 4" descr="SAM_08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263" y="2205038"/>
            <a:ext cx="2790825" cy="355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6805" name="Picture 5" descr="SAM_082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2988" y="2420938"/>
            <a:ext cx="2752725" cy="3224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1F28FC-61F4-4D50-8DCD-A5BBBAE85C24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00B050"/>
                </a:solidFill>
              </a:rPr>
              <a:t>23 воспитанника посещали занятия по лечебно оздоровительной физкультуре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79874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379413" cy="45259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Picture 4" descr="SAM_08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700808"/>
            <a:ext cx="2960564" cy="3974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5" descr="SAM_08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3928" y="2132856"/>
            <a:ext cx="2664462" cy="3489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6" descr="SAM_080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32240" y="2060848"/>
            <a:ext cx="2160240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FA2D9D-0496-4496-B26A-1AAF5281E366}" type="slidenum">
              <a:rPr lang="ru-RU" smtClean="0"/>
              <a:pPr>
                <a:defRPr/>
              </a:pPr>
              <a:t>53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7920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00B050"/>
                </a:solidFill>
              </a:rPr>
              <a:t>49 учащихся посещали логопедические занятия 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80898" name="Picture 8" descr="P130006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092950" y="1484313"/>
            <a:ext cx="1731963" cy="1254125"/>
          </a:xfrm>
        </p:spPr>
      </p:pic>
      <p:pic>
        <p:nvPicPr>
          <p:cNvPr id="80899" name="Picture 10" descr="PA19033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64388" y="2924175"/>
            <a:ext cx="15621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0" name="Прямоугольник 6"/>
          <p:cNvSpPr>
            <a:spLocks noChangeArrowheads="1"/>
          </p:cNvSpPr>
          <p:nvPr/>
        </p:nvSpPr>
        <p:spPr bwMode="auto">
          <a:xfrm>
            <a:off x="250825" y="4941888"/>
            <a:ext cx="56165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 По результатам диагностики устной и письменной речи учащихся:</a:t>
            </a:r>
          </a:p>
          <a:p>
            <a:r>
              <a:rPr lang="ru-RU" sz="1400"/>
              <a:t>положительную динамику имеют 78,5 % учащихся,</a:t>
            </a:r>
          </a:p>
          <a:p>
            <a:r>
              <a:rPr lang="ru-RU" sz="1400"/>
              <a:t>незначительную динамику имеют 21,5%  учащихся.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0825" y="1412875"/>
          <a:ext cx="6769100" cy="3311525"/>
        </p:xfrm>
        <a:graphic>
          <a:graphicData uri="http://schemas.openxmlformats.org/drawingml/2006/table">
            <a:tbl>
              <a:tblPr/>
              <a:tblGrid>
                <a:gridCol w="1430338"/>
                <a:gridCol w="1312862"/>
                <a:gridCol w="1316038"/>
                <a:gridCol w="1322387"/>
                <a:gridCol w="1387475"/>
              </a:tblGrid>
              <a:tr h="1419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недоразвития речи , диагноз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СНР легкой степени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СНР средней степени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СНР тяжелой степени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Безречевые дети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Дизартрия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+Дисграфия, дислексия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6563178" y="4653136"/>
            <a:ext cx="2043230" cy="18074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A0ADC-D195-4EE0-BD3A-77BFD17CF713}" type="slidenum">
              <a:rPr lang="ru-RU" smtClean="0"/>
              <a:pPr>
                <a:defRPr/>
              </a:pPr>
              <a:t>54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AutoShape 2"/>
          <p:cNvSpPr>
            <a:spLocks noGrp="1" noChangeArrowheads="1"/>
          </p:cNvSpPr>
          <p:nvPr>
            <p:ph type="title" sz="quarter"/>
          </p:nvPr>
        </p:nvSpPr>
        <p:spPr>
          <a:xfrm>
            <a:off x="395536" y="0"/>
            <a:ext cx="8291264" cy="148478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600" b="1" i="1" dirty="0"/>
              <a:t>В настоящее время специальное (коррекционное) образовательное учреждение имеет достаточное количество  помещений, оборудованных необходимой материально-технической базой</a:t>
            </a:r>
            <a:r>
              <a:rPr lang="ru-RU" sz="1800" b="1" i="1" dirty="0"/>
              <a:t>:</a:t>
            </a:r>
          </a:p>
        </p:txBody>
      </p:sp>
      <p:pic>
        <p:nvPicPr>
          <p:cNvPr id="81922" name="Picture 3" descr="PC12008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24300" y="1341438"/>
            <a:ext cx="2058988" cy="2001837"/>
          </a:xfrm>
        </p:spPr>
      </p:pic>
      <p:pic>
        <p:nvPicPr>
          <p:cNvPr id="81923" name="Picture 4" descr="PC12007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227763" y="1341438"/>
            <a:ext cx="2381250" cy="1871662"/>
          </a:xfrm>
        </p:spPr>
      </p:pic>
      <p:pic>
        <p:nvPicPr>
          <p:cNvPr id="81924" name="Picture 7" descr="PC12009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3851275" y="3716338"/>
            <a:ext cx="2381250" cy="1944687"/>
          </a:xfrm>
        </p:spPr>
      </p:pic>
      <p:pic>
        <p:nvPicPr>
          <p:cNvPr id="81925" name="Picture 6" descr="PC12007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6443663" y="3716338"/>
            <a:ext cx="2381250" cy="1873250"/>
          </a:xfrm>
        </p:spPr>
      </p:pic>
      <p:sp>
        <p:nvSpPr>
          <p:cNvPr id="81926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700213"/>
            <a:ext cx="3384550" cy="31686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smtClean="0"/>
              <a:t>Это трехэтажное здание школы-интерната, в котором 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1400" smtClean="0"/>
              <a:t>6 кабинетов для начального звена;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1400" smtClean="0"/>
              <a:t>кабинет географии и биологии;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1400" smtClean="0"/>
              <a:t>кабинет истории и обществоведения;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40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1400" smtClean="0"/>
              <a:t>кабинет математики;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1400" smtClean="0"/>
              <a:t>2 кабинета русского языка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1400" smtClean="0"/>
              <a:t>спортивный зал;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40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1400" smtClean="0"/>
              <a:t>28 комнаты отдыха;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1400" smtClean="0"/>
              <a:t>7 групповых;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1400" smtClean="0"/>
              <a:t>кабинет педагогов дополнительного образования;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ru-RU" sz="1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smtClean="0"/>
              <a:t> 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21F91-994B-483A-B157-5098B68F2CFD}" type="slidenum">
              <a:rPr lang="ru-RU" smtClean="0"/>
              <a:pPr>
                <a:defRPr/>
              </a:pPr>
              <a:t>55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AutoShape 2"/>
          <p:cNvSpPr>
            <a:spLocks noGrp="1" noChangeArrowheads="1"/>
          </p:cNvSpPr>
          <p:nvPr>
            <p:ph type="title" sz="quarter"/>
          </p:nvPr>
        </p:nvSpPr>
        <p:spPr>
          <a:xfrm>
            <a:off x="0" y="260350"/>
            <a:ext cx="8921750" cy="9159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/>
              <a:t>Специализированные кабинеты и помещения, в том числе:</a:t>
            </a:r>
          </a:p>
        </p:txBody>
      </p:sp>
      <p:pic>
        <p:nvPicPr>
          <p:cNvPr id="82946" name="Picture 3" descr="PC12007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659563" y="1196975"/>
            <a:ext cx="2078037" cy="1592263"/>
          </a:xfrm>
        </p:spPr>
      </p:pic>
      <p:pic>
        <p:nvPicPr>
          <p:cNvPr id="82947" name="Picture 4" descr="PC12004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804025" y="3068638"/>
            <a:ext cx="1685925" cy="1873250"/>
          </a:xfrm>
        </p:spPr>
      </p:pic>
      <p:pic>
        <p:nvPicPr>
          <p:cNvPr id="82948" name="Picture 7" descr="PC12007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500563" y="3500438"/>
            <a:ext cx="1727200" cy="1296987"/>
          </a:xfrm>
        </p:spPr>
      </p:pic>
      <p:sp>
        <p:nvSpPr>
          <p:cNvPr id="8294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84313"/>
            <a:ext cx="3779838" cy="41036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400" smtClean="0"/>
              <a:t>Мастерская столярного дела;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Мастерская штукатурно-малярного  дела;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Кабинет социально-бытовой ориентации;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Кабинет обслуживающего труда;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Кабинет логопедии – 2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Блок психологической разгрузки;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Кабинет ритмики и пения;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Кабинет ЛФК;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Компьютерный класс;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smtClean="0"/>
              <a:t>Кроме этого в школе-интернате имеется оборудованная на 45 мест столовая, библиотека с читальным залом, кастеляная, медицинский блок, 	    прачечная.</a:t>
            </a:r>
          </a:p>
          <a:p>
            <a:pPr eaLnBrk="1" hangingPunct="1">
              <a:lnSpc>
                <a:spcPct val="80000"/>
              </a:lnSpc>
            </a:pPr>
            <a:endParaRPr lang="ru-RU" sz="1400" smtClean="0"/>
          </a:p>
        </p:txBody>
      </p:sp>
      <p:pic>
        <p:nvPicPr>
          <p:cNvPr id="82950" name="Picture 8" descr="скинуты фото 3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11638" y="1341438"/>
            <a:ext cx="208915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1" name="Picture 9" descr="C:\Users\комп1\Desktop\публ доклад  публ доклад\ывапрол\фото сертиф и свидетельств\DSC0258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92275" y="4868863"/>
            <a:ext cx="22129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2" name="Содержимое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CAADD-52F7-49D8-BC0D-FBB5539866C1}" type="slidenum">
              <a:rPr lang="ru-RU" smtClean="0"/>
              <a:pPr>
                <a:defRPr/>
              </a:pPr>
              <a:t>56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04664"/>
            <a:ext cx="7924800" cy="48592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Комната отдыха</a:t>
            </a:r>
            <a:endParaRPr lang="ru-RU" sz="3200" dirty="0"/>
          </a:p>
        </p:txBody>
      </p:sp>
      <p:pic>
        <p:nvPicPr>
          <p:cNvPr id="83970" name="Picture 3" descr="PC12008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84213" y="1268413"/>
            <a:ext cx="7775575" cy="5184775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86BCB8-7143-47F6-AC90-878DFB819D06}" type="slidenum">
              <a:rPr lang="ru-RU" smtClean="0"/>
              <a:pPr>
                <a:defRPr/>
              </a:pPr>
              <a:t>57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3" descr="P307033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9475" y="3213100"/>
            <a:ext cx="4559300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04664"/>
            <a:ext cx="7924800" cy="48592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Мастерская столярного и слесарного дела</a:t>
            </a:r>
            <a:endParaRPr lang="ru-RU" sz="3200" dirty="0"/>
          </a:p>
        </p:txBody>
      </p:sp>
      <p:pic>
        <p:nvPicPr>
          <p:cNvPr id="84995" name="Picture 3" descr="DSC0062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23850" y="1196975"/>
            <a:ext cx="4452938" cy="2663825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D27D4-1030-4A13-BD77-F7D0475B1135}" type="slidenum">
              <a:rPr lang="ru-RU" smtClean="0"/>
              <a:pPr>
                <a:defRPr/>
              </a:pPr>
              <a:t>58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60350"/>
            <a:ext cx="7924800" cy="504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86018" name="Picture 3" descr="P307033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27088" y="1341438"/>
            <a:ext cx="7561262" cy="489585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3D0794-B0FD-45D1-A04D-21B9B5BBF4AB}" type="slidenum">
              <a:rPr lang="ru-RU" smtClean="0"/>
              <a:pPr>
                <a:defRPr/>
              </a:pPr>
              <a:t>59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423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Социальный паспорт школы</a:t>
            </a:r>
            <a:r>
              <a:rPr lang="ru-RU" sz="2800" dirty="0"/>
              <a:t>	</a:t>
            </a:r>
          </a:p>
        </p:txBody>
      </p:sp>
      <p:pic>
        <p:nvPicPr>
          <p:cNvPr id="23554" name="Picture 4" descr="C:\Users\комп1\Desktop\Скриншоты\прол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476250"/>
            <a:ext cx="8351838" cy="597693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B6388-A98C-402A-BE52-6446B38E3A19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332656"/>
            <a:ext cx="7924800" cy="102148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/>
              <a:t>Санитарно-гигиеническая зона перед столовой</a:t>
            </a:r>
          </a:p>
        </p:txBody>
      </p:sp>
      <p:pic>
        <p:nvPicPr>
          <p:cNvPr id="87042" name="Picture 3" descr="PC12004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9750" y="1773238"/>
            <a:ext cx="8135938" cy="482441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1B7C4-09C0-458C-874B-6CED3B4A33C0}" type="slidenum">
              <a:rPr lang="ru-RU" smtClean="0"/>
              <a:pPr>
                <a:defRPr/>
              </a:pPr>
              <a:t>60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AutoShape 2"/>
          <p:cNvSpPr>
            <a:spLocks noGrp="1" noChangeArrowheads="1"/>
          </p:cNvSpPr>
          <p:nvPr>
            <p:ph type="title" sz="quarter"/>
          </p:nvPr>
        </p:nvSpPr>
        <p:spPr>
          <a:xfrm>
            <a:off x="762000" y="476672"/>
            <a:ext cx="7924800" cy="122413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7030A0"/>
                </a:solidFill>
              </a:rPr>
              <a:t>Кабинет СБО</a:t>
            </a:r>
          </a:p>
        </p:txBody>
      </p:sp>
      <p:pic>
        <p:nvPicPr>
          <p:cNvPr id="88066" name="Picture 3" descr="скинуты фото 3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00113" y="1844675"/>
            <a:ext cx="3240087" cy="3744913"/>
          </a:xfrm>
        </p:spPr>
      </p:pic>
      <p:sp>
        <p:nvSpPr>
          <p:cNvPr id="88067" name="Содержимое 7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8068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8069" name="Picture 3" descr="скинуты фото 3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16463" y="1844675"/>
            <a:ext cx="3311525" cy="3744913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FB6AE-7275-4965-A0CE-0A0017A107B5}" type="slidenum">
              <a:rPr lang="ru-RU" smtClean="0"/>
              <a:pPr>
                <a:defRPr/>
              </a:pPr>
              <a:t>61</a:t>
            </a:fld>
            <a:endParaRPr lang="ru-RU"/>
          </a:p>
        </p:txBody>
      </p:sp>
    </p:spTree>
  </p:cSld>
  <p:clrMapOvr>
    <a:masterClrMapping/>
  </p:clrMapOvr>
  <p:transition spd="med" advClick="0" advTm="6000">
    <p:wipe dir="d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404664"/>
            <a:ext cx="7924800" cy="72008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rgbClr val="00B0F0"/>
                </a:solidFill>
              </a:rPr>
              <a:t>Зона отдыха в кабинете СБО</a:t>
            </a:r>
          </a:p>
        </p:txBody>
      </p:sp>
      <p:pic>
        <p:nvPicPr>
          <p:cNvPr id="89090" name="Picture 3" descr="скинуты фото 3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1125538"/>
            <a:ext cx="4060825" cy="3946525"/>
          </a:xfrm>
        </p:spPr>
      </p:pic>
      <p:pic>
        <p:nvPicPr>
          <p:cNvPr id="89091" name="Picture 4" descr="скинуты фото 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10100" y="1773238"/>
            <a:ext cx="4210050" cy="4535487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A139F8-5CB5-4E35-A324-B00D8A6D1809}" type="slidenum">
              <a:rPr lang="ru-RU" smtClean="0"/>
              <a:pPr>
                <a:defRPr/>
              </a:pPr>
              <a:t>62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5" descr="F:\SAM_083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00338" y="3284538"/>
            <a:ext cx="38877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04664"/>
            <a:ext cx="7924800" cy="641499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</a:rPr>
              <a:t>Медицинский блок (изолятор);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массажный кабинет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90115" name="Picture 4" descr="PC12006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227763" y="1268413"/>
            <a:ext cx="2592387" cy="3586162"/>
          </a:xfrm>
        </p:spPr>
      </p:pic>
      <p:pic>
        <p:nvPicPr>
          <p:cNvPr id="90116" name="Picture 6" descr="F:\SAM_08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395288" y="1412875"/>
            <a:ext cx="2736850" cy="3219450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00945-993A-42D3-92D9-D5D82AFED8B1}" type="slidenum">
              <a:rPr lang="ru-RU" smtClean="0"/>
              <a:pPr>
                <a:defRPr/>
              </a:pPr>
              <a:t>63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1285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00B0F0"/>
                </a:solidFill>
              </a:rPr>
              <a:t>Массажный кабинет</a:t>
            </a:r>
          </a:p>
        </p:txBody>
      </p:sp>
      <p:pic>
        <p:nvPicPr>
          <p:cNvPr id="91138" name="Picture 5" descr="F:\SAM_08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76375" y="1125538"/>
            <a:ext cx="6119813" cy="5111750"/>
          </a:xfrm>
        </p:spPr>
      </p:pic>
      <p:sp>
        <p:nvSpPr>
          <p:cNvPr id="4" name="Выгнутая вниз стрелка 3">
            <a:hlinkClick r:id="rId3" action="ppaction://hlinksldjump"/>
          </p:cNvPr>
          <p:cNvSpPr/>
          <p:nvPr/>
        </p:nvSpPr>
        <p:spPr>
          <a:xfrm>
            <a:off x="8027988" y="5732463"/>
            <a:ext cx="865187" cy="50482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71E10-E285-4B66-86FD-2F188FADFA1B}" type="slidenum">
              <a:rPr lang="ru-RU" smtClean="0"/>
              <a:pPr>
                <a:defRPr/>
              </a:pPr>
              <a:t>64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/>
              <a:t>Основная цель и направления программы развития образовательного учреждения на 2011 – 2015 гг.</a:t>
            </a:r>
          </a:p>
        </p:txBody>
      </p:sp>
      <p:sp>
        <p:nvSpPr>
          <p:cNvPr id="9216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7950" y="1484313"/>
            <a:ext cx="3527425" cy="51847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Основная цель: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	Последовательная реализация государственной политики в сфере образования, гарантирующая права обучающихся, воспитанников с ОВЗ на качественное образование, адекватное из возможностям и способностям ; оптимизация условий по обучению и воспитанию школьников, имеющих трудности в обучении.</a:t>
            </a:r>
            <a:endParaRPr lang="ru-RU" sz="160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600" smtClean="0">
              <a:solidFill>
                <a:schemeClr val="accent1"/>
              </a:solidFill>
            </a:endParaRPr>
          </a:p>
        </p:txBody>
      </p:sp>
      <p:sp>
        <p:nvSpPr>
          <p:cNvPr id="92163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3708400" y="1700213"/>
            <a:ext cx="5435600" cy="5041900"/>
          </a:xfrm>
        </p:spPr>
        <p:txBody>
          <a:bodyPr/>
          <a:lstStyle/>
          <a:p>
            <a:pPr marL="381000" indent="-38100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200" smtClean="0"/>
              <a:t>Приоритетные направления :</a:t>
            </a: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200" smtClean="0"/>
          </a:p>
          <a:p>
            <a:pPr marL="381000" indent="-381000" eaLnBrk="1" hangingPunct="1">
              <a:lnSpc>
                <a:spcPct val="80000"/>
              </a:lnSpc>
            </a:pPr>
            <a:r>
              <a:rPr lang="ru-RU" sz="1200" smtClean="0"/>
              <a:t>Повышение качественного уровня управления школой. Освоение новых управленческих технологий, нового уровня управленческой структуры.</a:t>
            </a:r>
          </a:p>
          <a:p>
            <a:pPr marL="381000" indent="-381000" eaLnBrk="1" hangingPunct="1">
              <a:lnSpc>
                <a:spcPct val="80000"/>
              </a:lnSpc>
            </a:pPr>
            <a:r>
              <a:rPr lang="ru-RU" sz="1200" smtClean="0"/>
              <a:t>Совершенствование условий, ориентированных на мотивацию повышения квалификации педагогов, обеспечение роста профессионального образования для обеспечения качественного образования и жизненной успешности детей с ОВЗ.</a:t>
            </a:r>
          </a:p>
          <a:p>
            <a:pPr marL="381000" indent="-381000" eaLnBrk="1" hangingPunct="1">
              <a:lnSpc>
                <a:spcPct val="80000"/>
              </a:lnSpc>
            </a:pPr>
            <a:r>
              <a:rPr lang="ru-RU" sz="1200" smtClean="0"/>
              <a:t>Развитие мотивационной системы управления профессиональным и компетентностным ростом педагога на основе  их проектной деятельности по реализации Программы развития.</a:t>
            </a:r>
            <a:r>
              <a:rPr lang="ru-RU" sz="1200" b="1" smtClean="0"/>
              <a:t>  </a:t>
            </a:r>
            <a:endParaRPr lang="ru-RU" sz="1200" smtClean="0"/>
          </a:p>
          <a:p>
            <a:pPr marL="381000" indent="-381000" eaLnBrk="1" hangingPunct="1">
              <a:lnSpc>
                <a:spcPct val="80000"/>
              </a:lnSpc>
            </a:pPr>
            <a:r>
              <a:rPr lang="ru-RU" sz="1200" smtClean="0"/>
              <a:t>Развитие системы информационного обеспечения, аналитической функции и мониторинга.</a:t>
            </a:r>
          </a:p>
          <a:p>
            <a:pPr marL="381000" indent="-381000" eaLnBrk="1" hangingPunct="1">
              <a:lnSpc>
                <a:spcPct val="80000"/>
              </a:lnSpc>
            </a:pPr>
            <a:r>
              <a:rPr lang="ru-RU" sz="1200" smtClean="0"/>
              <a:t>Развитие форм гражданского участия, социального взаимодействия субъектов системы образования в целях достижения результатов деятельности школы.</a:t>
            </a:r>
          </a:p>
          <a:p>
            <a:pPr marL="381000" indent="-381000" eaLnBrk="1" hangingPunct="1">
              <a:lnSpc>
                <a:spcPct val="80000"/>
              </a:lnSpc>
            </a:pPr>
            <a:r>
              <a:rPr lang="ru-RU" sz="1200" smtClean="0"/>
              <a:t>Дальнейшее развитие оптимального содержания образовательной среды с позиции здоровьеформирующего подхода,  позволяющего  культивировать ценностное отношение к здоровому образу жизни. </a:t>
            </a:r>
          </a:p>
          <a:p>
            <a:pPr marL="381000" indent="-381000" eaLnBrk="1" hangingPunct="1">
              <a:lnSpc>
                <a:spcPct val="80000"/>
              </a:lnSpc>
            </a:pPr>
            <a:r>
              <a:rPr lang="ru-RU" sz="1200" smtClean="0"/>
              <a:t>Интеграция  здоровьеформирующей  и    предметно-деятельностной среды в образовательную среду. </a:t>
            </a:r>
          </a:p>
          <a:p>
            <a:pPr marL="381000" indent="-381000" eaLnBrk="1" hangingPunct="1">
              <a:lnSpc>
                <a:spcPct val="80000"/>
              </a:lnSpc>
            </a:pPr>
            <a:r>
              <a:rPr lang="ru-RU" sz="1200" smtClean="0"/>
              <a:t>Дальнейшее становление и развитие компетентного гражданина России, принимающего судьбу Отечества как свою личную, укорененного в духовных и культурных традициях многонационального народа Российской Федерации.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E1AF7-005E-40D7-86D3-0D0111E7685A}" type="slidenum">
              <a:rPr lang="ru-RU" smtClean="0"/>
              <a:pPr>
                <a:defRPr/>
              </a:pPr>
              <a:t>65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AutoShape 2"/>
          <p:cNvSpPr>
            <a:spLocks noGrp="1" noChangeArrowheads="1"/>
          </p:cNvSpPr>
          <p:nvPr>
            <p:ph type="title"/>
          </p:nvPr>
        </p:nvSpPr>
        <p:spPr>
          <a:xfrm>
            <a:off x="4139952" y="404813"/>
            <a:ext cx="4546848" cy="158402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dirty="0"/>
              <a:t>Реализация этой цели предполагает решение следующих приоритетных задач: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844675"/>
            <a:ext cx="8137525" cy="48244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smtClean="0"/>
              <a:t>- обеспечение условий для реализации равных прав лиц с ограниченными возможностями здоровья на получение качественного образования, способствующих их социокультурной адаптации и интеграции;</a:t>
            </a:r>
            <a:r>
              <a:rPr lang="ru-RU" sz="1400" i="1" smtClean="0"/>
              <a:t> </a:t>
            </a:r>
            <a:endParaRPr lang="ru-RU" sz="1400" smtClean="0"/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- внедрение вариативных моделей и форм обучения детей с ограниченными возможностями здоровья;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- создание в учреждениях безбарьерной образовательной и социокультурной среды, обеспечивающей доступ детей-инвалидов к образованию на всех возрастных этапах;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разработка программного и учебно-методического обеспечения интегрированного и дистанционного образования детей с ограниченными возможностями здоровья;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обновление содержания и технологий образования детей с ограниченными возможностями здоровья, детей-инвалидов в разных типах учреждений,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- оптимизация деятельности существующих специальных (коррекционных) учреждений, придание им новых организационно-методических функций;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- создание на базе образовательных учреждений ресурсных центов дистанционного обучения детей-инвалидов, в том числе и не посещающих образовательные учреждения;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- решение вопросов трудовой и профессиональной подготовки детей с ограниченными возможностями здоровья, детей-инвалидов для полноценной интеграции их в социально-экономическое пространство региона;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- подготовка педагогических и управленческих кадров;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- формирование социально-психологической культуры населения с целью развития интеграционных и инклюзивных процессов;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- развитие социального творчества детей и подростков с ограниченными возможностями здоровья и детей-инвалидов средствами дополнительного образования через совершенствование деятельности творческих объединений.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2788D-F2B3-4073-90F1-BF82784B8366}" type="slidenum">
              <a:rPr lang="ru-RU" smtClean="0"/>
              <a:pPr>
                <a:defRPr/>
              </a:pPr>
              <a:t>66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/>
              <a:t> Мониторинг сформированности общеучебных знаний учащихся 5-9 классов в </a:t>
            </a:r>
            <a:r>
              <a:rPr lang="ru-RU" sz="2400" dirty="0" smtClean="0"/>
              <a:t>2011 - 2012 </a:t>
            </a:r>
            <a:r>
              <a:rPr lang="ru-RU" sz="2400" dirty="0"/>
              <a:t>уч.г.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ph idx="1"/>
          </p:nvPr>
        </p:nvGraphicFramePr>
        <p:xfrm>
          <a:off x="539750" y="1628775"/>
          <a:ext cx="8064500" cy="4876800"/>
        </p:xfrm>
        <a:graphic>
          <a:graphicData uri="http://schemas.openxmlformats.org/presentationml/2006/ole">
            <p:oleObj spid="_x0000_s8194" name="Диаграмма" r:id="rId3" imgW="7753249" imgH="4943535" progId="Excel.Sheet.8">
              <p:embed/>
            </p:oleObj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368BF-D47F-4398-A8BB-62F8CFE9FAC6}" type="slidenum">
              <a:rPr lang="ru-RU" smtClean="0"/>
              <a:pPr>
                <a:defRPr/>
              </a:pPr>
              <a:t>67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/>
              <a:t>Динамика сопровождения</a:t>
            </a:r>
            <a:br>
              <a:rPr lang="ru-RU" sz="2800" dirty="0"/>
            </a:br>
            <a:r>
              <a:rPr lang="ru-RU" sz="2800" dirty="0"/>
              <a:t> личностного развития воспитанников </a:t>
            </a:r>
            <a:br>
              <a:rPr lang="ru-RU" sz="2800" dirty="0"/>
            </a:br>
            <a:r>
              <a:rPr lang="ru-RU" sz="2800" dirty="0"/>
              <a:t>7- 9 лет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>
            <p:ph idx="1"/>
          </p:nvPr>
        </p:nvGraphicFramePr>
        <p:xfrm>
          <a:off x="827088" y="1846263"/>
          <a:ext cx="7705725" cy="4391025"/>
        </p:xfrm>
        <a:graphic>
          <a:graphicData uri="http://schemas.openxmlformats.org/presentationml/2006/ole">
            <p:oleObj spid="_x0000_s9218" name="Диаграмма" r:id="rId3" imgW="5895857" imgH="3943318" progId="Excel.Sheet.8">
              <p:embed/>
            </p:oleObj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9B3EF-FD31-48DA-92EB-99A8FE674711}" type="slidenum">
              <a:rPr lang="ru-RU" smtClean="0"/>
              <a:pPr>
                <a:defRPr/>
              </a:pPr>
              <a:t>68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/>
              <a:t>Динамика сопровождения</a:t>
            </a:r>
            <a:br>
              <a:rPr lang="ru-RU" sz="2800"/>
            </a:br>
            <a:r>
              <a:rPr lang="ru-RU" sz="2800"/>
              <a:t> личностного развития воспитанников </a:t>
            </a:r>
            <a:br>
              <a:rPr lang="ru-RU" sz="2800"/>
            </a:br>
            <a:r>
              <a:rPr lang="ru-RU" sz="2800"/>
              <a:t>14-19 лет</a:t>
            </a: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>
            <p:ph idx="1"/>
          </p:nvPr>
        </p:nvGraphicFramePr>
        <p:xfrm>
          <a:off x="684213" y="1989138"/>
          <a:ext cx="7920037" cy="4160837"/>
        </p:xfrm>
        <a:graphic>
          <a:graphicData uri="http://schemas.openxmlformats.org/presentationml/2006/ole">
            <p:oleObj spid="_x0000_s10242" name="Диаграмма" r:id="rId3" imgW="5895857" imgH="3943318" progId="Excel.Sheet.8">
              <p:embed/>
            </p:oleObj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06023-D42B-4BBF-95DA-BC21570954AF}" type="slidenum">
              <a:rPr lang="ru-RU" smtClean="0"/>
              <a:pPr>
                <a:defRPr/>
              </a:pPr>
              <a:t>69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Динамика состава воспитанников</a:t>
            </a:r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idx="1"/>
          </p:nvPr>
        </p:nvGraphicFramePr>
        <p:xfrm>
          <a:off x="468313" y="1412875"/>
          <a:ext cx="8280400" cy="4895850"/>
        </p:xfrm>
        <a:graphic>
          <a:graphicData uri="http://schemas.openxmlformats.org/presentationml/2006/ole">
            <p:oleObj spid="_x0000_s1026" name="Диаграмма" r:id="rId3" imgW="6143743" imgH="3943318" progId="Excel.Sheet.8">
              <p:embed/>
            </p:oleObj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4E2A5-D791-4F82-AFC9-34C04C258B3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</a:rPr>
              <a:t>Основные направления воспитательной работы</a:t>
            </a:r>
          </a:p>
        </p:txBody>
      </p:sp>
      <p:sp>
        <p:nvSpPr>
          <p:cNvPr id="10035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38200" y="2362200"/>
            <a:ext cx="5605463" cy="37242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smtClean="0"/>
              <a:t>	</a:t>
            </a:r>
            <a:r>
              <a:rPr lang="ru-RU" sz="2400" i="1" u="sng" smtClean="0">
                <a:solidFill>
                  <a:schemeClr val="accent1"/>
                </a:solidFill>
              </a:rPr>
              <a:t>Работа по воспитательной программе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60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Личностное развитие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Охрана здоровья и физическое развитие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Основы социализации и общения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Трудовое воспитание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Основы гражданского самосознания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Основы профессионального самоопределения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Основы жизнеобеспечения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Творческое воображение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Творческое развитие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Эстетическое воспитание</a:t>
            </a:r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  <a:p>
            <a:pPr eaLnBrk="1" hangingPunct="1">
              <a:lnSpc>
                <a:spcPct val="80000"/>
              </a:lnSpc>
            </a:pPr>
            <a:endParaRPr lang="ru-RU" sz="1600" smtClean="0"/>
          </a:p>
          <a:p>
            <a:pPr eaLnBrk="1" hangingPunct="1">
              <a:lnSpc>
                <a:spcPct val="80000"/>
              </a:lnSpc>
            </a:pPr>
            <a:endParaRPr lang="ru-RU" sz="1400" smtClean="0"/>
          </a:p>
        </p:txBody>
      </p:sp>
      <p:sp>
        <p:nvSpPr>
          <p:cNvPr id="100355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516688" y="2362200"/>
            <a:ext cx="2014537" cy="37242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1-9 классы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1-9 классы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1-9 классы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1-9 классы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5-9 классы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7-9 классы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5-9 классы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1-4 классы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5-6 классы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7-9 классы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40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342396-2402-4610-AD1E-2C78FFE36759}" type="slidenum">
              <a:rPr lang="ru-RU" smtClean="0"/>
              <a:pPr>
                <a:defRPr/>
              </a:pPr>
              <a:t>70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188640"/>
            <a:ext cx="7924800" cy="122413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/>
              <a:t>Информация о правонарушениях воспитанников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z="2000" smtClean="0"/>
          </a:p>
        </p:txBody>
      </p:sp>
      <p:sp>
        <p:nvSpPr>
          <p:cNvPr id="101379" name="Rectangle 5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ru-RU" sz="2000" smtClean="0"/>
          </a:p>
        </p:txBody>
      </p:sp>
      <p:pic>
        <p:nvPicPr>
          <p:cNvPr id="101380" name="Picture 8" descr="C:\Users\комп1\Desktop\Скриншоты\ллл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388" y="1412875"/>
            <a:ext cx="8137525" cy="4608513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B2CF7-5903-46AC-8E1C-DB2466BD8504}" type="slidenum">
              <a:rPr lang="ru-RU" smtClean="0"/>
              <a:pPr>
                <a:defRPr/>
              </a:pPr>
              <a:t>71</a:t>
            </a:fld>
            <a:endParaRPr lang="ru-RU"/>
          </a:p>
        </p:txBody>
      </p:sp>
    </p:spTree>
  </p:cSld>
  <p:clrMapOvr>
    <a:masterClrMapping/>
  </p:clrMapOvr>
  <p:transition spd="med" advClick="0" advTm="6000">
    <p:wipe dir="d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91264" cy="136815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Работа по </a:t>
            </a:r>
            <a:r>
              <a:rPr lang="ru-RU" b="1" smtClean="0"/>
              <a:t>профилактике правонарушений </a:t>
            </a:r>
            <a:r>
              <a:rPr lang="ru-RU" b="1" dirty="0" smtClean="0"/>
              <a:t>воспитанников</a:t>
            </a:r>
            <a:endParaRPr lang="ru-RU" b="1" dirty="0"/>
          </a:p>
        </p:txBody>
      </p:sp>
      <p:sp>
        <p:nvSpPr>
          <p:cNvPr id="102402" name="Текст 2"/>
          <p:cNvSpPr>
            <a:spLocks noGrp="1"/>
          </p:cNvSpPr>
          <p:nvPr>
            <p:ph type="body" sz="half" idx="1"/>
          </p:nvPr>
        </p:nvSpPr>
        <p:spPr>
          <a:xfrm flipH="1">
            <a:off x="792163" y="2362200"/>
            <a:ext cx="46037" cy="37242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03" name="Содержимое 3"/>
          <p:cNvSpPr>
            <a:spLocks noGrp="1"/>
          </p:cNvSpPr>
          <p:nvPr>
            <p:ph sz="quarter" idx="2"/>
          </p:nvPr>
        </p:nvSpPr>
        <p:spPr>
          <a:xfrm>
            <a:off x="8316913" y="3141663"/>
            <a:ext cx="214312" cy="10064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04" name="Содержимое 4"/>
          <p:cNvSpPr>
            <a:spLocks noGrp="1"/>
          </p:cNvSpPr>
          <p:nvPr>
            <p:ph sz="quarter" idx="3"/>
          </p:nvPr>
        </p:nvSpPr>
        <p:spPr>
          <a:xfrm flipH="1">
            <a:off x="8531225" y="5013325"/>
            <a:ext cx="144463" cy="10731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0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40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99337" name="Picture 10" descr="DSCF085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772816"/>
            <a:ext cx="3673723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9338" name="Picture 5" descr="DSCF085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2708920"/>
            <a:ext cx="3600400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F124D1-50A4-4263-BCFA-F3D381A2D19E}" type="slidenum">
              <a:rPr lang="ru-RU" smtClean="0"/>
              <a:pPr>
                <a:defRPr/>
              </a:pPr>
              <a:t>72</a:t>
            </a:fld>
            <a:endParaRPr lang="ru-RU"/>
          </a:p>
        </p:txBody>
      </p:sp>
    </p:spTree>
  </p:cSld>
  <p:clrMapOvr>
    <a:masterClrMapping/>
  </p:clrMapOvr>
  <p:transition spd="med" advClick="0" advTm="6000">
    <p:wipe dir="d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32656"/>
            <a:ext cx="7924800" cy="157234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rgbClr val="7030A0"/>
                </a:solidFill>
              </a:rPr>
              <a:t>Экскурсия в Центр временного содержания несовершеннолетних правонарушителей г.Екатеринбург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103426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" name="Picture 10" descr="DSCN034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2205038"/>
            <a:ext cx="3527425" cy="3095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5954" name="Picture 2" descr="F:\Экскурсия в ЦВИНП г. Екатеринбурга 20.12.2011 г\DSCN038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860032" y="2060848"/>
            <a:ext cx="3096343" cy="208729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5955" name="Picture 3" descr="F:\Экскурсия в ЦВИНП г. Екатеринбурга 20.12.2011 г\DSCN0353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788024" y="4300538"/>
            <a:ext cx="3048669" cy="2008782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95CFD-FD20-4D7C-9DDF-B12538ED6DE4}" type="slidenum">
              <a:rPr lang="ru-RU" smtClean="0"/>
              <a:pPr>
                <a:defRPr/>
              </a:pPr>
              <a:t>73</a:t>
            </a:fld>
            <a:endParaRPr lang="ru-RU"/>
          </a:p>
        </p:txBody>
      </p:sp>
    </p:spTree>
  </p:cSld>
  <p:clrMapOvr>
    <a:masterClrMapping/>
  </p:clrMapOvr>
  <p:transition spd="med" advClick="0" advTm="6000">
    <p:wipe dir="d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94" name="Picture 14" descr="E:\фото АХЧ\SAM_2892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9552" y="2564904"/>
            <a:ext cx="2652712" cy="1492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260098" name="AutoShape 2"/>
          <p:cNvSpPr>
            <a:spLocks noGrp="1" noChangeArrowheads="1"/>
          </p:cNvSpPr>
          <p:nvPr>
            <p:ph type="title" sz="quarter"/>
          </p:nvPr>
        </p:nvSpPr>
        <p:spPr>
          <a:xfrm>
            <a:off x="762000" y="260648"/>
            <a:ext cx="7924800" cy="2016224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rgbClr val="00B0F0"/>
                </a:solidFill>
              </a:rPr>
              <a:t/>
            </a:r>
            <a:br>
              <a:rPr lang="ru-RU" sz="1600" b="1" dirty="0" smtClean="0">
                <a:solidFill>
                  <a:srgbClr val="00B0F0"/>
                </a:solidFill>
              </a:rPr>
            </a:br>
            <a:r>
              <a:rPr lang="ru-RU" sz="1600" b="1" dirty="0" smtClean="0">
                <a:solidFill>
                  <a:srgbClr val="00B0F0"/>
                </a:solidFill>
              </a:rPr>
              <a:t/>
            </a:r>
            <a:br>
              <a:rPr lang="ru-RU" sz="1600" b="1" dirty="0" smtClean="0">
                <a:solidFill>
                  <a:srgbClr val="00B0F0"/>
                </a:solidFill>
              </a:rPr>
            </a:br>
            <a:r>
              <a:rPr lang="ru-RU" sz="1600" b="1" dirty="0" smtClean="0">
                <a:solidFill>
                  <a:srgbClr val="00B0F0"/>
                </a:solidFill>
              </a:rPr>
              <a:t/>
            </a:r>
            <a:br>
              <a:rPr lang="ru-RU" sz="1600" b="1" dirty="0" smtClean="0">
                <a:solidFill>
                  <a:srgbClr val="00B0F0"/>
                </a:solidFill>
              </a:rPr>
            </a:br>
            <a:r>
              <a:rPr lang="ru-RU" sz="1600" b="1" dirty="0" smtClean="0">
                <a:solidFill>
                  <a:srgbClr val="00B0F0"/>
                </a:solidFill>
              </a:rPr>
              <a:t/>
            </a:r>
            <a:br>
              <a:rPr lang="ru-RU" sz="1600" b="1" dirty="0" smtClean="0">
                <a:solidFill>
                  <a:srgbClr val="00B0F0"/>
                </a:solidFill>
              </a:rPr>
            </a:br>
            <a:r>
              <a:rPr lang="ru-RU" sz="1600" b="1" dirty="0" smtClean="0">
                <a:solidFill>
                  <a:srgbClr val="00B0F0"/>
                </a:solidFill>
              </a:rPr>
              <a:t/>
            </a:r>
            <a:br>
              <a:rPr lang="ru-RU" sz="1600" b="1" dirty="0" smtClean="0">
                <a:solidFill>
                  <a:srgbClr val="00B0F0"/>
                </a:solidFill>
              </a:rPr>
            </a:br>
            <a:r>
              <a:rPr lang="ru-RU" sz="1600" b="1" dirty="0" smtClean="0">
                <a:solidFill>
                  <a:srgbClr val="00B0F0"/>
                </a:solidFill>
              </a:rPr>
              <a:t>В </a:t>
            </a:r>
            <a:r>
              <a:rPr lang="ru-RU" sz="1600" b="1" dirty="0">
                <a:solidFill>
                  <a:srgbClr val="00B0F0"/>
                </a:solidFill>
              </a:rPr>
              <a:t>сфере капитального и текущего строительства за период работы выполнено следующее</a:t>
            </a:r>
            <a:r>
              <a:rPr lang="ru-RU" sz="1600" b="1" dirty="0" smtClean="0">
                <a:solidFill>
                  <a:srgbClr val="00B0F0"/>
                </a:solidFill>
              </a:rPr>
              <a:t>:</a:t>
            </a:r>
            <a:br>
              <a:rPr lang="ru-RU" sz="1600" b="1" dirty="0" smtClean="0">
                <a:solidFill>
                  <a:srgbClr val="00B0F0"/>
                </a:solidFill>
              </a:rPr>
            </a:br>
            <a:r>
              <a:rPr lang="ru-RU" sz="1600" b="1" dirty="0" smtClean="0">
                <a:solidFill>
                  <a:srgbClr val="00B0F0"/>
                </a:solidFill>
              </a:rPr>
              <a:t/>
            </a:r>
            <a:br>
              <a:rPr lang="ru-RU" sz="1600" b="1" dirty="0" smtClean="0">
                <a:solidFill>
                  <a:srgbClr val="00B0F0"/>
                </a:solidFill>
              </a:rPr>
            </a:br>
            <a:r>
              <a:rPr lang="ru-RU" sz="1600" b="1" dirty="0" smtClean="0">
                <a:solidFill>
                  <a:srgbClr val="00B0F0"/>
                </a:solidFill>
              </a:rPr>
              <a:t/>
            </a:r>
            <a:br>
              <a:rPr lang="ru-RU" sz="1600" b="1" dirty="0" smtClean="0">
                <a:solidFill>
                  <a:srgbClr val="00B0F0"/>
                </a:solidFill>
              </a:rPr>
            </a:br>
            <a:r>
              <a:rPr lang="ru-RU" sz="1600" dirty="0" smtClean="0"/>
              <a:t>- Проведен  ремонт  крылец  здания школы;</a:t>
            </a:r>
            <a:br>
              <a:rPr lang="ru-RU" sz="1600" dirty="0" smtClean="0"/>
            </a:br>
            <a:r>
              <a:rPr lang="ru-RU" sz="1600" dirty="0" smtClean="0"/>
              <a:t>- Частична заменена половая и стеновая  кафельная плитка в кухонном блоке;</a:t>
            </a:r>
            <a:br>
              <a:rPr lang="ru-RU" sz="1600" dirty="0" smtClean="0"/>
            </a:br>
            <a:r>
              <a:rPr lang="ru-RU" sz="1600" dirty="0" smtClean="0"/>
              <a:t>- В мастерских установлены светильники над досками;</a:t>
            </a:r>
            <a:br>
              <a:rPr lang="ru-RU" sz="1600" dirty="0" smtClean="0"/>
            </a:br>
            <a:r>
              <a:rPr lang="ru-RU" sz="1600" dirty="0" smtClean="0"/>
              <a:t>- Оборудована раздевалка в спортивном зале</a:t>
            </a:r>
            <a:br>
              <a:rPr lang="ru-RU" sz="1600" dirty="0" smtClean="0"/>
            </a:br>
            <a:r>
              <a:rPr lang="ru-RU" sz="1600" dirty="0" smtClean="0"/>
              <a:t>и другое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00B0F0"/>
                </a:solidFill>
              </a:rPr>
              <a:t/>
            </a:r>
            <a:br>
              <a:rPr lang="ru-RU" sz="2400" b="1" dirty="0" smtClean="0">
                <a:solidFill>
                  <a:srgbClr val="00B0F0"/>
                </a:solidFill>
              </a:rPr>
            </a:br>
            <a:endParaRPr lang="ru-RU" sz="2400" b="1" dirty="0">
              <a:solidFill>
                <a:srgbClr val="00B0F0"/>
              </a:solidFill>
            </a:endParaRPr>
          </a:p>
        </p:txBody>
      </p:sp>
      <p:pic>
        <p:nvPicPr>
          <p:cNvPr id="97288" name="Picture 8" descr="E:\фото АХЧ\SAM_288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>
          <a:xfrm>
            <a:off x="1475656" y="3429000"/>
            <a:ext cx="3175001" cy="1785938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7292" name="Picture 12" descr="E:\фото АХЧ\SAM_288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148064" y="2132856"/>
            <a:ext cx="3383161" cy="2120801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4453" name="Picture 6" descr="PC12005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3924300" y="4652963"/>
            <a:ext cx="2119313" cy="1541462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56093E-57FD-443A-90CD-6E2C292E6A6F}" type="slidenum">
              <a:rPr lang="ru-RU" smtClean="0"/>
              <a:pPr>
                <a:defRPr/>
              </a:pPr>
              <a:t>74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7030A0"/>
                </a:solidFill>
              </a:rPr>
              <a:t>Уровень организаторской работы, состояние условий, охраны труда и образовательного процесса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1268" name="Содержимое 5"/>
          <p:cNvSpPr>
            <a:spLocks noGrp="1"/>
          </p:cNvSpPr>
          <p:nvPr>
            <p:ph idx="1"/>
          </p:nvPr>
        </p:nvSpPr>
        <p:spPr>
          <a:xfrm>
            <a:off x="304800" y="1554163"/>
            <a:ext cx="595313" cy="45259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1266" name="Object 1"/>
          <p:cNvGraphicFramePr>
            <a:graphicFrameLocks noChangeAspect="1"/>
          </p:cNvGraphicFramePr>
          <p:nvPr/>
        </p:nvGraphicFramePr>
        <p:xfrm>
          <a:off x="539750" y="1773238"/>
          <a:ext cx="7993063" cy="4392612"/>
        </p:xfrm>
        <a:graphic>
          <a:graphicData uri="http://schemas.openxmlformats.org/presentationml/2006/ole">
            <p:oleObj spid="_x0000_s11266" name="Диаграмма" r:id="rId3" imgW="4324415" imgH="2104869" progId="MSGraph.Chart.8">
              <p:embed/>
            </p:oleObj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D3EC4-5D18-4467-81C7-C3366296F559}" type="slidenum">
              <a:rPr lang="ru-RU" smtClean="0"/>
              <a:pPr>
                <a:defRPr/>
              </a:pPr>
              <a:t>75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1800" dirty="0" smtClean="0">
                <a:solidFill>
                  <a:srgbClr val="7030A0"/>
                </a:solidFill>
              </a:rPr>
              <a:t>с целью улучшения состояния антитеррористической защищённости ОУ  были проведены следующие работы с применением новых информационных технологий: </a:t>
            </a: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107522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4122738" cy="2882900"/>
          </a:xfrm>
        </p:spPr>
        <p:txBody>
          <a:bodyPr/>
          <a:lstStyle/>
          <a:p>
            <a:pPr eaLnBrk="1" hangingPunct="1"/>
            <a:r>
              <a:rPr lang="ru-RU" sz="1400" smtClean="0"/>
              <a:t>-  вывод сигнала АПС на пульт дежурного по пожарной части г.Берёзовского с применением технологии передачи извещений по каналам </a:t>
            </a:r>
            <a:r>
              <a:rPr lang="en-US" sz="1400" smtClean="0"/>
              <a:t>GSM</a:t>
            </a:r>
            <a:r>
              <a:rPr lang="ru-RU" sz="1400" smtClean="0"/>
              <a:t> (сотовой связи);</a:t>
            </a:r>
          </a:p>
          <a:p>
            <a:pPr eaLnBrk="1" hangingPunct="1"/>
            <a:r>
              <a:rPr lang="ru-RU" sz="1400" smtClean="0"/>
              <a:t>-установка  системы доступа на объект: на центральном  входе установлен тур- установка видеокамер ( в количестве 11 штук)  внутри здания школы с выводом  сигнала на монитор на пост вахтёров и сторожей</a:t>
            </a:r>
          </a:p>
        </p:txBody>
      </p:sp>
      <p:pic>
        <p:nvPicPr>
          <p:cNvPr id="133122" name="Picture 2" descr="P10107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040" y="1484784"/>
            <a:ext cx="3446380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3123" name="Picture 3" descr="P101077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672" y="4221088"/>
            <a:ext cx="3600400" cy="22882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6D04E-8EB0-4D25-918B-51A5DF554114}" type="slidenum">
              <a:rPr lang="ru-RU" smtClean="0"/>
              <a:pPr>
                <a:defRPr/>
              </a:pPr>
              <a:t>76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20080"/>
          </a:xfrm>
        </p:spPr>
        <p:txBody>
          <a:bodyPr/>
          <a:lstStyle/>
          <a:p>
            <a:pPr eaLnBrk="1" hangingPunct="1">
              <a:defRPr/>
            </a:pPr>
            <a:r>
              <a:rPr lang="ru-RU" sz="1100" dirty="0" smtClean="0">
                <a:solidFill>
                  <a:srgbClr val="002060"/>
                </a:solidFill>
              </a:rPr>
              <a:t>с целью улучшения состояния антитеррористической защищённости ОУ  были проведены следующие работы с применением новых информационных технологий (продолжение)</a:t>
            </a:r>
            <a:endParaRPr lang="ru-RU" sz="1100" dirty="0"/>
          </a:p>
        </p:txBody>
      </p:sp>
      <p:sp>
        <p:nvSpPr>
          <p:cNvPr id="108546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4554538" cy="2595562"/>
          </a:xfrm>
        </p:spPr>
        <p:txBody>
          <a:bodyPr/>
          <a:lstStyle/>
          <a:p>
            <a:pPr eaLnBrk="1" hangingPunct="1"/>
            <a:r>
              <a:rPr lang="ru-RU" sz="1600" smtClean="0"/>
              <a:t>-  установка у въездных ворот  лежачего полицейского и  оборудование  шлагбаума;   </a:t>
            </a:r>
          </a:p>
          <a:p>
            <a:pPr eaLnBrk="1" hangingPunct="1"/>
            <a:r>
              <a:rPr lang="ru-RU" sz="1600" smtClean="0"/>
              <a:t>- капитальный ремонт уличного освещения с установкой дополнительных столбов с галогеновыми  двухрожковыми  светильниками; </a:t>
            </a:r>
          </a:p>
          <a:p>
            <a:pPr eaLnBrk="1" hangingPunct="1"/>
            <a:r>
              <a:rPr lang="ru-RU" sz="1600" smtClean="0"/>
              <a:t>- капитальный ремонт ограждения вокруг школы – интерната;</a:t>
            </a:r>
          </a:p>
          <a:p>
            <a:pPr eaLnBrk="1" hangingPunct="1"/>
            <a:r>
              <a:rPr lang="ru-RU" sz="1600" smtClean="0"/>
              <a:t>-капитальный ремонт системы водостоков здания ОУ. </a:t>
            </a:r>
          </a:p>
          <a:p>
            <a:pPr eaLnBrk="1" hangingPunct="1"/>
            <a:endParaRPr lang="ru-RU" sz="1600" smtClean="0"/>
          </a:p>
        </p:txBody>
      </p:sp>
      <p:pic>
        <p:nvPicPr>
          <p:cNvPr id="4" name="Picture 4" descr="P101076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088" y="980728"/>
            <a:ext cx="3162672" cy="1798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5" descr="P101078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088" y="2996952"/>
            <a:ext cx="3024336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6" descr="P101077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47664" y="4365104"/>
            <a:ext cx="3096344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D4800-61DE-4785-8580-FC32A26D9B4F}" type="slidenum">
              <a:rPr lang="ru-RU" smtClean="0"/>
              <a:pPr>
                <a:defRPr/>
              </a:pPr>
              <a:t>77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i="1" dirty="0" smtClean="0">
                <a:solidFill>
                  <a:srgbClr val="7030A0"/>
                </a:solidFill>
              </a:rPr>
              <a:t>Командно- штабная тренировка по пожарной безопасности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109570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666750" cy="45259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4146" name="Picture 2" descr="P101054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775" y="1484785"/>
            <a:ext cx="3019094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4147" name="Picture 3" descr="P101066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412776"/>
            <a:ext cx="3486150" cy="2524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4148" name="Picture 4" descr="P10106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99592" y="3933056"/>
            <a:ext cx="2800350" cy="2543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4149" name="Picture 5" descr="P101067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4149080"/>
            <a:ext cx="3240360" cy="2486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F282-0825-455E-9FF1-810CADA06410}" type="slidenum">
              <a:rPr lang="ru-RU" smtClean="0"/>
              <a:pPr>
                <a:defRPr/>
              </a:pPr>
              <a:t>78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333375"/>
            <a:ext cx="7924800" cy="431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92D050"/>
                </a:solidFill>
              </a:rPr>
              <a:t>Взаимодействие </a:t>
            </a:r>
            <a:r>
              <a:rPr lang="ru-RU" sz="2000" b="1" dirty="0">
                <a:solidFill>
                  <a:srgbClr val="92D050"/>
                </a:solidFill>
              </a:rPr>
              <a:t>с социальными партнерами</a:t>
            </a:r>
          </a:p>
        </p:txBody>
      </p:sp>
      <p:sp>
        <p:nvSpPr>
          <p:cNvPr id="1105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pSp>
        <p:nvGrpSpPr>
          <p:cNvPr id="110595" name="Group 4"/>
          <p:cNvGrpSpPr>
            <a:grpSpLocks noChangeAspect="1"/>
          </p:cNvGrpSpPr>
          <p:nvPr/>
        </p:nvGrpSpPr>
        <p:grpSpPr bwMode="auto">
          <a:xfrm>
            <a:off x="395288" y="908050"/>
            <a:ext cx="8497887" cy="5616575"/>
            <a:chOff x="2160" y="1870"/>
            <a:chExt cx="9058" cy="5909"/>
          </a:xfrm>
        </p:grpSpPr>
        <p:sp>
          <p:nvSpPr>
            <p:cNvPr id="96261" name="AutoShape 5"/>
            <p:cNvSpPr>
              <a:spLocks noChangeAspect="1" noChangeArrowheads="1"/>
            </p:cNvSpPr>
            <p:nvPr/>
          </p:nvSpPr>
          <p:spPr bwMode="auto">
            <a:xfrm>
              <a:off x="2160" y="1870"/>
              <a:ext cx="9058" cy="590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262" name="Rectangle 6"/>
            <p:cNvSpPr>
              <a:spLocks noChangeArrowheads="1"/>
            </p:cNvSpPr>
            <p:nvPr/>
          </p:nvSpPr>
          <p:spPr bwMode="auto">
            <a:xfrm>
              <a:off x="2160" y="1870"/>
              <a:ext cx="2342" cy="48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59253" tIns="29627" rIns="59253" bIns="29627"/>
            <a:lstStyle/>
            <a:p>
              <a:pPr algn="ctr">
                <a:defRPr/>
              </a:pPr>
              <a:r>
                <a:rPr lang="ru-RU" sz="700" b="1" i="1">
                  <a:solidFill>
                    <a:srgbClr val="333399"/>
                  </a:solidFill>
                </a:rPr>
                <a:t>Городской методический центр</a:t>
              </a:r>
              <a:endParaRPr lang="ru-RU"/>
            </a:p>
          </p:txBody>
        </p:sp>
        <p:sp>
          <p:nvSpPr>
            <p:cNvPr id="96263" name="Rectangle 7"/>
            <p:cNvSpPr>
              <a:spLocks noChangeArrowheads="1"/>
            </p:cNvSpPr>
            <p:nvPr/>
          </p:nvSpPr>
          <p:spPr bwMode="auto">
            <a:xfrm>
              <a:off x="2160" y="2556"/>
              <a:ext cx="2342" cy="42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59253" tIns="29627" rIns="59253" bIns="29627"/>
            <a:lstStyle/>
            <a:p>
              <a:pPr algn="ctr">
                <a:defRPr/>
              </a:pPr>
              <a:r>
                <a:rPr lang="ru-RU" sz="700" b="1" i="1">
                  <a:solidFill>
                    <a:srgbClr val="333399"/>
                  </a:solidFill>
                </a:rPr>
                <a:t>Учреждения НПО</a:t>
              </a:r>
              <a:endParaRPr lang="ru-RU"/>
            </a:p>
          </p:txBody>
        </p:sp>
        <p:sp>
          <p:nvSpPr>
            <p:cNvPr id="96264" name="Rectangle 8"/>
            <p:cNvSpPr>
              <a:spLocks noChangeArrowheads="1"/>
            </p:cNvSpPr>
            <p:nvPr/>
          </p:nvSpPr>
          <p:spPr bwMode="auto">
            <a:xfrm>
              <a:off x="8863" y="3326"/>
              <a:ext cx="2342" cy="32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59253" tIns="29627" rIns="59253" bIns="29627"/>
            <a:lstStyle/>
            <a:p>
              <a:pPr algn="ctr">
                <a:defRPr/>
              </a:pPr>
              <a:r>
                <a:rPr lang="ru-RU" sz="700" b="1" i="1">
                  <a:solidFill>
                    <a:srgbClr val="FF6600"/>
                  </a:solidFill>
                </a:rPr>
                <a:t>МОУ СОШ № 32</a:t>
              </a:r>
              <a:endParaRPr lang="ru-RU"/>
            </a:p>
          </p:txBody>
        </p:sp>
        <p:sp>
          <p:nvSpPr>
            <p:cNvPr id="96265" name="Rectangle 9"/>
            <p:cNvSpPr>
              <a:spLocks noChangeArrowheads="1"/>
            </p:cNvSpPr>
            <p:nvPr/>
          </p:nvSpPr>
          <p:spPr bwMode="auto">
            <a:xfrm>
              <a:off x="2160" y="4225"/>
              <a:ext cx="2342" cy="48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59253" tIns="29627" rIns="59253" bIns="29627"/>
            <a:lstStyle/>
            <a:p>
              <a:pPr algn="ctr">
                <a:defRPr/>
              </a:pPr>
              <a:r>
                <a:rPr lang="ru-RU" sz="700" b="1" i="1">
                  <a:solidFill>
                    <a:srgbClr val="FF6600"/>
                  </a:solidFill>
                </a:rPr>
                <a:t>Центр ПМПК «Дар»</a:t>
              </a:r>
              <a:endParaRPr lang="ru-RU"/>
            </a:p>
          </p:txBody>
        </p:sp>
        <p:sp>
          <p:nvSpPr>
            <p:cNvPr id="96266" name="Rectangle 10"/>
            <p:cNvSpPr>
              <a:spLocks noChangeArrowheads="1"/>
            </p:cNvSpPr>
            <p:nvPr/>
          </p:nvSpPr>
          <p:spPr bwMode="auto">
            <a:xfrm>
              <a:off x="2160" y="3360"/>
              <a:ext cx="2342" cy="48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59253" tIns="29627" rIns="59253" bIns="29627"/>
            <a:lstStyle/>
            <a:p>
              <a:pPr algn="ctr">
                <a:defRPr/>
              </a:pPr>
              <a:r>
                <a:rPr lang="ru-RU" sz="700" b="1" i="1">
                  <a:solidFill>
                    <a:srgbClr val="FF6600"/>
                  </a:solidFill>
                </a:rPr>
                <a:t>Школа искусств </a:t>
              </a:r>
            </a:p>
            <a:p>
              <a:pPr algn="ctr">
                <a:defRPr/>
              </a:pPr>
              <a:r>
                <a:rPr lang="ru-RU" sz="700" b="1" i="1">
                  <a:solidFill>
                    <a:srgbClr val="FF6600"/>
                  </a:solidFill>
                </a:rPr>
                <a:t>п. Монетный</a:t>
              </a:r>
              <a:endParaRPr lang="ru-RU"/>
            </a:p>
          </p:txBody>
        </p:sp>
        <p:sp>
          <p:nvSpPr>
            <p:cNvPr id="96267" name="Rectangle 11"/>
            <p:cNvSpPr>
              <a:spLocks noChangeArrowheads="1"/>
            </p:cNvSpPr>
            <p:nvPr/>
          </p:nvSpPr>
          <p:spPr bwMode="auto">
            <a:xfrm>
              <a:off x="2160" y="5093"/>
              <a:ext cx="2342" cy="54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59253" tIns="29627" rIns="59253" bIns="29627"/>
            <a:lstStyle/>
            <a:p>
              <a:pPr algn="ctr">
                <a:defRPr/>
              </a:pPr>
              <a:r>
                <a:rPr lang="ru-RU" sz="700" b="1" i="1">
                  <a:solidFill>
                    <a:srgbClr val="FF6600"/>
                  </a:solidFill>
                </a:rPr>
                <a:t>Инспекция по делам несовершеннолетних</a:t>
              </a:r>
              <a:endParaRPr lang="ru-RU"/>
            </a:p>
          </p:txBody>
        </p:sp>
        <p:sp>
          <p:nvSpPr>
            <p:cNvPr id="96268" name="Rectangle 12"/>
            <p:cNvSpPr>
              <a:spLocks noChangeArrowheads="1"/>
            </p:cNvSpPr>
            <p:nvPr/>
          </p:nvSpPr>
          <p:spPr bwMode="auto">
            <a:xfrm>
              <a:off x="2160" y="5798"/>
              <a:ext cx="2342" cy="48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59253" tIns="29627" rIns="59253" bIns="29627"/>
            <a:lstStyle/>
            <a:p>
              <a:pPr algn="ctr">
                <a:defRPr/>
              </a:pPr>
              <a:r>
                <a:rPr lang="ru-RU" sz="700" b="1" i="1">
                  <a:solidFill>
                    <a:srgbClr val="FF6600"/>
                  </a:solidFill>
                </a:rPr>
                <a:t>Спортивный стадион п. Монетный</a:t>
              </a:r>
              <a:endParaRPr lang="ru-RU"/>
            </a:p>
          </p:txBody>
        </p:sp>
        <p:sp>
          <p:nvSpPr>
            <p:cNvPr id="96269" name="Rectangle 13"/>
            <p:cNvSpPr>
              <a:spLocks noChangeArrowheads="1"/>
            </p:cNvSpPr>
            <p:nvPr/>
          </p:nvSpPr>
          <p:spPr bwMode="auto">
            <a:xfrm>
              <a:off x="2160" y="6663"/>
              <a:ext cx="2342" cy="32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59253" tIns="29627" rIns="59253" bIns="29627"/>
            <a:lstStyle/>
            <a:p>
              <a:pPr algn="ctr">
                <a:defRPr/>
              </a:pPr>
              <a:r>
                <a:rPr lang="ru-RU" sz="700" b="1" i="1">
                  <a:solidFill>
                    <a:srgbClr val="333399"/>
                  </a:solidFill>
                </a:rPr>
                <a:t>Детские сады</a:t>
              </a:r>
              <a:endParaRPr lang="ru-RU"/>
            </a:p>
          </p:txBody>
        </p:sp>
        <p:sp>
          <p:nvSpPr>
            <p:cNvPr id="96270" name="Rectangle 14"/>
            <p:cNvSpPr>
              <a:spLocks noChangeArrowheads="1"/>
            </p:cNvSpPr>
            <p:nvPr/>
          </p:nvSpPr>
          <p:spPr bwMode="auto">
            <a:xfrm>
              <a:off x="2160" y="7370"/>
              <a:ext cx="2342" cy="32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59253" tIns="29627" rIns="59253" bIns="29627"/>
            <a:lstStyle/>
            <a:p>
              <a:pPr algn="ctr">
                <a:defRPr/>
              </a:pPr>
              <a:r>
                <a:rPr lang="ru-RU" sz="700" b="1" i="1">
                  <a:solidFill>
                    <a:srgbClr val="333399"/>
                  </a:solidFill>
                </a:rPr>
                <a:t>ООО ОИ «Содружество»</a:t>
              </a:r>
            </a:p>
            <a:p>
              <a:pPr>
                <a:defRPr/>
              </a:pPr>
              <a:endParaRPr lang="ru-RU"/>
            </a:p>
          </p:txBody>
        </p:sp>
        <p:sp>
          <p:nvSpPr>
            <p:cNvPr id="96271" name="Rectangle 15"/>
            <p:cNvSpPr>
              <a:spLocks noChangeArrowheads="1"/>
            </p:cNvSpPr>
            <p:nvPr/>
          </p:nvSpPr>
          <p:spPr bwMode="auto">
            <a:xfrm>
              <a:off x="8876" y="6558"/>
              <a:ext cx="2342" cy="48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59253" tIns="29627" rIns="59253" bIns="29627"/>
            <a:lstStyle/>
            <a:p>
              <a:pPr algn="ctr">
                <a:defRPr/>
              </a:pPr>
              <a:r>
                <a:rPr lang="ru-RU" sz="700" b="1" i="1">
                  <a:solidFill>
                    <a:srgbClr val="333399"/>
                  </a:solidFill>
                </a:rPr>
                <a:t>Городской дом туризма</a:t>
              </a:r>
              <a:endParaRPr lang="ru-RU"/>
            </a:p>
          </p:txBody>
        </p:sp>
        <p:sp>
          <p:nvSpPr>
            <p:cNvPr id="96272" name="Rectangle 16"/>
            <p:cNvSpPr>
              <a:spLocks noChangeArrowheads="1"/>
            </p:cNvSpPr>
            <p:nvPr/>
          </p:nvSpPr>
          <p:spPr bwMode="auto">
            <a:xfrm>
              <a:off x="8863" y="4055"/>
              <a:ext cx="2342" cy="60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59253" tIns="29627" rIns="59253" bIns="29627"/>
            <a:lstStyle/>
            <a:p>
              <a:pPr algn="ctr">
                <a:defRPr/>
              </a:pPr>
              <a:r>
                <a:rPr lang="ru-RU" sz="700" b="1" i="1">
                  <a:solidFill>
                    <a:srgbClr val="FF6600"/>
                  </a:solidFill>
                </a:rPr>
                <a:t>ГОУ СО Березовский детский дом</a:t>
              </a:r>
              <a:endParaRPr lang="ru-RU"/>
            </a:p>
          </p:txBody>
        </p:sp>
        <p:sp>
          <p:nvSpPr>
            <p:cNvPr id="96273" name="Rectangle 17"/>
            <p:cNvSpPr>
              <a:spLocks noChangeArrowheads="1"/>
            </p:cNvSpPr>
            <p:nvPr/>
          </p:nvSpPr>
          <p:spPr bwMode="auto">
            <a:xfrm>
              <a:off x="8863" y="4783"/>
              <a:ext cx="2342" cy="56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59253" tIns="29627" rIns="59253" bIns="29627"/>
            <a:lstStyle/>
            <a:p>
              <a:pPr algn="ctr">
                <a:defRPr/>
              </a:pPr>
              <a:r>
                <a:rPr lang="ru-RU" sz="700" b="1" i="1">
                  <a:solidFill>
                    <a:srgbClr val="FF6600"/>
                  </a:solidFill>
                </a:rPr>
                <a:t>ГОУ СО БСКШ</a:t>
              </a:r>
              <a:endParaRPr lang="ru-RU"/>
            </a:p>
          </p:txBody>
        </p:sp>
        <p:sp>
          <p:nvSpPr>
            <p:cNvPr id="96274" name="Rectangle 18"/>
            <p:cNvSpPr>
              <a:spLocks noChangeArrowheads="1"/>
            </p:cNvSpPr>
            <p:nvPr/>
          </p:nvSpPr>
          <p:spPr bwMode="auto">
            <a:xfrm>
              <a:off x="8863" y="5751"/>
              <a:ext cx="2342" cy="57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59253" tIns="29627" rIns="59253" bIns="29627"/>
            <a:lstStyle/>
            <a:p>
              <a:pPr algn="ctr">
                <a:defRPr/>
              </a:pPr>
              <a:r>
                <a:rPr lang="ru-RU" sz="700" b="1" i="1">
                  <a:solidFill>
                    <a:srgbClr val="333399"/>
                  </a:solidFill>
                </a:rPr>
                <a:t>Поликлиника БГО</a:t>
              </a:r>
              <a:endParaRPr lang="ru-RU"/>
            </a:p>
          </p:txBody>
        </p:sp>
        <p:sp>
          <p:nvSpPr>
            <p:cNvPr id="96275" name="Rectangle 19"/>
            <p:cNvSpPr>
              <a:spLocks noChangeArrowheads="1"/>
            </p:cNvSpPr>
            <p:nvPr/>
          </p:nvSpPr>
          <p:spPr bwMode="auto">
            <a:xfrm>
              <a:off x="4744" y="7084"/>
              <a:ext cx="1856" cy="69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59253" tIns="29627" rIns="59253" bIns="29627"/>
            <a:lstStyle/>
            <a:p>
              <a:pPr algn="ctr">
                <a:defRPr/>
              </a:pPr>
              <a:r>
                <a:rPr lang="ru-RU" sz="700" b="1" i="1">
                  <a:solidFill>
                    <a:srgbClr val="FF6600"/>
                  </a:solidFill>
                </a:rPr>
                <a:t>Геронтологическое отделение </a:t>
              </a:r>
            </a:p>
            <a:p>
              <a:pPr algn="ctr">
                <a:defRPr/>
              </a:pPr>
              <a:r>
                <a:rPr lang="ru-RU" sz="700" b="1" i="1">
                  <a:solidFill>
                    <a:srgbClr val="FF6600"/>
                  </a:solidFill>
                </a:rPr>
                <a:t> п. Монетный</a:t>
              </a:r>
              <a:endParaRPr lang="ru-RU"/>
            </a:p>
          </p:txBody>
        </p:sp>
        <p:sp>
          <p:nvSpPr>
            <p:cNvPr id="96276" name="Rectangle 20"/>
            <p:cNvSpPr>
              <a:spLocks noChangeArrowheads="1"/>
            </p:cNvSpPr>
            <p:nvPr/>
          </p:nvSpPr>
          <p:spPr bwMode="auto">
            <a:xfrm>
              <a:off x="6763" y="7370"/>
              <a:ext cx="1858" cy="32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59253" tIns="29627" rIns="59253" bIns="29627"/>
            <a:lstStyle/>
            <a:p>
              <a:pPr algn="ctr">
                <a:defRPr/>
              </a:pPr>
              <a:r>
                <a:rPr lang="ru-RU" sz="700" b="1" i="1">
                  <a:solidFill>
                    <a:srgbClr val="FF6600"/>
                  </a:solidFill>
                </a:rPr>
                <a:t>Пожарная часть</a:t>
              </a:r>
              <a:endParaRPr lang="ru-RU"/>
            </a:p>
          </p:txBody>
        </p:sp>
        <p:sp>
          <p:nvSpPr>
            <p:cNvPr id="96277" name="Rectangle 21"/>
            <p:cNvSpPr>
              <a:spLocks noChangeArrowheads="1"/>
            </p:cNvSpPr>
            <p:nvPr/>
          </p:nvSpPr>
          <p:spPr bwMode="auto">
            <a:xfrm>
              <a:off x="8852" y="7457"/>
              <a:ext cx="2342" cy="32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59253" tIns="29627" rIns="59253" bIns="29627"/>
            <a:lstStyle/>
            <a:p>
              <a:pPr algn="ctr">
                <a:defRPr/>
              </a:pPr>
              <a:r>
                <a:rPr lang="ru-RU" sz="700" b="1" i="1">
                  <a:solidFill>
                    <a:srgbClr val="333399"/>
                  </a:solidFill>
                </a:rPr>
                <a:t>Краеведческий музей</a:t>
              </a:r>
              <a:endParaRPr lang="ru-RU"/>
            </a:p>
          </p:txBody>
        </p:sp>
        <p:sp>
          <p:nvSpPr>
            <p:cNvPr id="96278" name="Rectangle 22"/>
            <p:cNvSpPr>
              <a:spLocks noChangeArrowheads="1"/>
            </p:cNvSpPr>
            <p:nvPr/>
          </p:nvSpPr>
          <p:spPr bwMode="auto">
            <a:xfrm>
              <a:off x="8863" y="2598"/>
              <a:ext cx="2342" cy="32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59253" tIns="29627" rIns="59253" bIns="29627"/>
            <a:lstStyle/>
            <a:p>
              <a:pPr algn="ctr">
                <a:defRPr/>
              </a:pPr>
              <a:r>
                <a:rPr lang="ru-RU" sz="700" b="1" i="1">
                  <a:solidFill>
                    <a:srgbClr val="FF6600"/>
                  </a:solidFill>
                </a:rPr>
                <a:t>МОУ СОШ № 10</a:t>
              </a:r>
              <a:endParaRPr lang="ru-RU"/>
            </a:p>
          </p:txBody>
        </p:sp>
        <p:sp>
          <p:nvSpPr>
            <p:cNvPr id="96279" name="Rectangle 23"/>
            <p:cNvSpPr>
              <a:spLocks noChangeArrowheads="1"/>
            </p:cNvSpPr>
            <p:nvPr/>
          </p:nvSpPr>
          <p:spPr bwMode="auto">
            <a:xfrm>
              <a:off x="8863" y="1870"/>
              <a:ext cx="2342" cy="32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59253" tIns="29627" rIns="59253" bIns="29627"/>
            <a:lstStyle/>
            <a:p>
              <a:pPr algn="ctr">
                <a:defRPr/>
              </a:pPr>
              <a:r>
                <a:rPr lang="ru-RU" sz="700" b="1" i="1">
                  <a:solidFill>
                    <a:srgbClr val="333399"/>
                  </a:solidFill>
                </a:rPr>
                <a:t>ДК «Современник»</a:t>
              </a:r>
              <a:endParaRPr lang="ru-RU"/>
            </a:p>
          </p:txBody>
        </p:sp>
        <p:sp>
          <p:nvSpPr>
            <p:cNvPr id="96280" name="Rectangle 24"/>
            <p:cNvSpPr>
              <a:spLocks noChangeArrowheads="1"/>
            </p:cNvSpPr>
            <p:nvPr/>
          </p:nvSpPr>
          <p:spPr bwMode="auto">
            <a:xfrm>
              <a:off x="5472" y="1870"/>
              <a:ext cx="2340" cy="74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59253" tIns="29627" rIns="59253" bIns="29627"/>
            <a:lstStyle/>
            <a:p>
              <a:pPr algn="ctr">
                <a:defRPr/>
              </a:pPr>
              <a:endParaRPr lang="ru-RU" sz="700" b="1" i="1">
                <a:solidFill>
                  <a:srgbClr val="000000"/>
                </a:solidFill>
              </a:endParaRPr>
            </a:p>
            <a:p>
              <a:pPr algn="ctr">
                <a:defRPr/>
              </a:pPr>
              <a:r>
                <a:rPr lang="ru-RU" sz="700" b="1" i="1">
                  <a:solidFill>
                    <a:srgbClr val="FF6600"/>
                  </a:solidFill>
                </a:rPr>
                <a:t>Управление образования БГО</a:t>
              </a:r>
              <a:endParaRPr lang="ru-RU"/>
            </a:p>
          </p:txBody>
        </p:sp>
        <p:sp>
          <p:nvSpPr>
            <p:cNvPr id="96281" name="Rectangle 25"/>
            <p:cNvSpPr>
              <a:spLocks noChangeArrowheads="1"/>
            </p:cNvSpPr>
            <p:nvPr/>
          </p:nvSpPr>
          <p:spPr bwMode="auto">
            <a:xfrm>
              <a:off x="5472" y="3488"/>
              <a:ext cx="2340" cy="117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59253" tIns="29627" rIns="59253" bIns="29627"/>
            <a:lstStyle/>
            <a:p>
              <a:pPr algn="ctr">
                <a:defRPr/>
              </a:pPr>
              <a:endParaRPr lang="ru-RU" sz="900" b="1" i="1" dirty="0">
                <a:solidFill>
                  <a:srgbClr val="000000"/>
                </a:solidFill>
              </a:endParaRPr>
            </a:p>
            <a:p>
              <a:pPr algn="ctr">
                <a:defRPr/>
              </a:pPr>
              <a:endParaRPr lang="ru-RU" sz="900" b="1" i="1" dirty="0">
                <a:solidFill>
                  <a:srgbClr val="000000"/>
                </a:solidFill>
              </a:endParaRPr>
            </a:p>
            <a:p>
              <a:pPr algn="ctr">
                <a:defRPr/>
              </a:pPr>
              <a:r>
                <a:rPr lang="ru-RU" sz="900" b="1" i="1" dirty="0">
                  <a:solidFill>
                    <a:srgbClr val="FF0000"/>
                  </a:solidFill>
                </a:rPr>
                <a:t>Березовская СКОШИ</a:t>
              </a:r>
              <a:endParaRPr lang="ru-RU" dirty="0"/>
            </a:p>
          </p:txBody>
        </p:sp>
        <p:grpSp>
          <p:nvGrpSpPr>
            <p:cNvPr id="110618" name="Group 26"/>
            <p:cNvGrpSpPr>
              <a:grpSpLocks/>
            </p:cNvGrpSpPr>
            <p:nvPr/>
          </p:nvGrpSpPr>
          <p:grpSpPr bwMode="auto">
            <a:xfrm>
              <a:off x="4651" y="2056"/>
              <a:ext cx="4279" cy="5256"/>
              <a:chOff x="1632" y="672"/>
              <a:chExt cx="2544" cy="3120"/>
            </a:xfrm>
          </p:grpSpPr>
          <p:sp>
            <p:nvSpPr>
              <p:cNvPr id="96283" name="Line 27"/>
              <p:cNvSpPr>
                <a:spLocks noChangeShapeType="1"/>
              </p:cNvSpPr>
              <p:nvPr/>
            </p:nvSpPr>
            <p:spPr bwMode="auto">
              <a:xfrm>
                <a:off x="3074" y="2442"/>
                <a:ext cx="382" cy="1302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6284" name="Line 28"/>
              <p:cNvSpPr>
                <a:spLocks noChangeShapeType="1"/>
              </p:cNvSpPr>
              <p:nvPr/>
            </p:nvSpPr>
            <p:spPr bwMode="auto">
              <a:xfrm>
                <a:off x="3312" y="2400"/>
                <a:ext cx="774" cy="1008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6285" name="Line 29"/>
              <p:cNvSpPr>
                <a:spLocks noChangeShapeType="1"/>
              </p:cNvSpPr>
              <p:nvPr/>
            </p:nvSpPr>
            <p:spPr bwMode="auto">
              <a:xfrm flipH="1">
                <a:off x="2352" y="2442"/>
                <a:ext cx="336" cy="1302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6286" name="Line 30"/>
              <p:cNvSpPr>
                <a:spLocks noChangeShapeType="1"/>
              </p:cNvSpPr>
              <p:nvPr/>
            </p:nvSpPr>
            <p:spPr bwMode="auto">
              <a:xfrm flipH="1">
                <a:off x="1632" y="2442"/>
                <a:ext cx="912" cy="1344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6287" name="Line 31"/>
              <p:cNvSpPr>
                <a:spLocks noChangeShapeType="1"/>
              </p:cNvSpPr>
              <p:nvPr/>
            </p:nvSpPr>
            <p:spPr bwMode="auto">
              <a:xfrm>
                <a:off x="3216" y="2442"/>
                <a:ext cx="906" cy="1344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6288" name="Line 32"/>
              <p:cNvSpPr>
                <a:spLocks noChangeShapeType="1"/>
              </p:cNvSpPr>
              <p:nvPr/>
            </p:nvSpPr>
            <p:spPr bwMode="auto">
              <a:xfrm flipH="1">
                <a:off x="1632" y="2400"/>
                <a:ext cx="864" cy="1008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6289" name="Line 33"/>
              <p:cNvSpPr>
                <a:spLocks noChangeShapeType="1"/>
              </p:cNvSpPr>
              <p:nvPr/>
            </p:nvSpPr>
            <p:spPr bwMode="auto">
              <a:xfrm flipH="1">
                <a:off x="1632" y="2400"/>
                <a:ext cx="672" cy="624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6290" name="Line 34"/>
              <p:cNvSpPr>
                <a:spLocks noChangeShapeType="1"/>
              </p:cNvSpPr>
              <p:nvPr/>
            </p:nvSpPr>
            <p:spPr bwMode="auto">
              <a:xfrm flipH="1">
                <a:off x="1632" y="2352"/>
                <a:ext cx="432" cy="240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6291" name="Line 35"/>
              <p:cNvSpPr>
                <a:spLocks noChangeShapeType="1"/>
              </p:cNvSpPr>
              <p:nvPr/>
            </p:nvSpPr>
            <p:spPr bwMode="auto">
              <a:xfrm flipH="1">
                <a:off x="1632" y="2016"/>
                <a:ext cx="432" cy="90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6292" name="Line 36"/>
              <p:cNvSpPr>
                <a:spLocks noChangeShapeType="1"/>
              </p:cNvSpPr>
              <p:nvPr/>
            </p:nvSpPr>
            <p:spPr bwMode="auto">
              <a:xfrm flipH="1" flipV="1">
                <a:off x="1632" y="1626"/>
                <a:ext cx="432" cy="96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6293" name="Line 37"/>
              <p:cNvSpPr>
                <a:spLocks noChangeShapeType="1"/>
              </p:cNvSpPr>
              <p:nvPr/>
            </p:nvSpPr>
            <p:spPr bwMode="auto">
              <a:xfrm flipH="1" flipV="1">
                <a:off x="1632" y="1149"/>
                <a:ext cx="528" cy="336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6294" name="Line 38"/>
              <p:cNvSpPr>
                <a:spLocks noChangeShapeType="1"/>
              </p:cNvSpPr>
              <p:nvPr/>
            </p:nvSpPr>
            <p:spPr bwMode="auto">
              <a:xfrm flipH="1" flipV="1">
                <a:off x="1632" y="714"/>
                <a:ext cx="768" cy="726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6295" name="Line 39"/>
              <p:cNvSpPr>
                <a:spLocks noChangeShapeType="1"/>
              </p:cNvSpPr>
              <p:nvPr/>
            </p:nvSpPr>
            <p:spPr bwMode="auto">
              <a:xfrm flipV="1">
                <a:off x="2832" y="912"/>
                <a:ext cx="0" cy="528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6296" name="Line 40"/>
              <p:cNvSpPr>
                <a:spLocks noChangeShapeType="1"/>
              </p:cNvSpPr>
              <p:nvPr/>
            </p:nvSpPr>
            <p:spPr bwMode="auto">
              <a:xfrm flipV="1">
                <a:off x="3312" y="672"/>
                <a:ext cx="816" cy="816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6297" name="Line 41"/>
              <p:cNvSpPr>
                <a:spLocks noChangeShapeType="1"/>
              </p:cNvSpPr>
              <p:nvPr/>
            </p:nvSpPr>
            <p:spPr bwMode="auto">
              <a:xfrm flipV="1">
                <a:off x="3600" y="1149"/>
                <a:ext cx="576" cy="336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6298" name="Line 42"/>
              <p:cNvSpPr>
                <a:spLocks noChangeShapeType="1"/>
              </p:cNvSpPr>
              <p:nvPr/>
            </p:nvSpPr>
            <p:spPr bwMode="auto">
              <a:xfrm flipV="1">
                <a:off x="3600" y="1530"/>
                <a:ext cx="528" cy="150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6299" name="Line 43"/>
              <p:cNvSpPr>
                <a:spLocks noChangeShapeType="1"/>
              </p:cNvSpPr>
              <p:nvPr/>
            </p:nvSpPr>
            <p:spPr bwMode="auto">
              <a:xfrm>
                <a:off x="3648" y="1962"/>
                <a:ext cx="480" cy="0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6300" name="Line 44"/>
              <p:cNvSpPr>
                <a:spLocks noChangeShapeType="1"/>
              </p:cNvSpPr>
              <p:nvPr/>
            </p:nvSpPr>
            <p:spPr bwMode="auto">
              <a:xfrm>
                <a:off x="3648" y="2256"/>
                <a:ext cx="480" cy="186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6301" name="Line 45"/>
              <p:cNvSpPr>
                <a:spLocks noChangeShapeType="1"/>
              </p:cNvSpPr>
              <p:nvPr/>
            </p:nvSpPr>
            <p:spPr bwMode="auto">
              <a:xfrm>
                <a:off x="3456" y="2400"/>
                <a:ext cx="672" cy="528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46" name="Номер слайда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B6620-E8DA-4433-93F0-0BC1BC1864AB}" type="slidenum">
              <a:rPr lang="ru-RU" smtClean="0"/>
              <a:pPr>
                <a:defRPr/>
              </a:pPr>
              <a:t>79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AutoShape 4"/>
          <p:cNvSpPr>
            <a:spLocks noGrp="1" noChangeArrowheads="1"/>
          </p:cNvSpPr>
          <p:nvPr>
            <p:ph type="title"/>
          </p:nvPr>
        </p:nvSpPr>
        <p:spPr>
          <a:xfrm>
            <a:off x="301752" y="0"/>
            <a:ext cx="8686800" cy="134076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B0F0"/>
                </a:solidFill>
              </a:rPr>
              <a:t>Количественный состав </a:t>
            </a:r>
            <a:br>
              <a:rPr lang="ru-RU" sz="2800" b="1" dirty="0" smtClean="0">
                <a:solidFill>
                  <a:srgbClr val="00B0F0"/>
                </a:solidFill>
              </a:rPr>
            </a:br>
            <a:r>
              <a:rPr lang="ru-RU" sz="2800" b="1" dirty="0" smtClean="0">
                <a:solidFill>
                  <a:srgbClr val="00B0F0"/>
                </a:solidFill>
              </a:rPr>
              <a:t>педагогического </a:t>
            </a:r>
            <a:r>
              <a:rPr lang="ru-RU" sz="2800" b="1" dirty="0">
                <a:solidFill>
                  <a:srgbClr val="00B0F0"/>
                </a:solidFill>
              </a:rPr>
              <a:t>коллектива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850" y="1341438"/>
          <a:ext cx="8496943" cy="4896395"/>
        </p:xfrm>
        <a:graphic>
          <a:graphicData uri="http://schemas.openxmlformats.org/drawingml/2006/table">
            <a:tbl>
              <a:tblPr/>
              <a:tblGrid>
                <a:gridCol w="1331108"/>
                <a:gridCol w="1359896"/>
                <a:gridCol w="1478525"/>
                <a:gridCol w="1359896"/>
                <a:gridCol w="1360766"/>
                <a:gridCol w="1606752"/>
              </a:tblGrid>
              <a:tr h="2756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1" dirty="0">
                          <a:latin typeface="Calibri"/>
                          <a:ea typeface="Calibri"/>
                          <a:cs typeface="Times New Roman"/>
                        </a:rPr>
                        <a:t>Общее количество работников/ из них совместителей (человек)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1" dirty="0">
                          <a:latin typeface="Calibri"/>
                          <a:ea typeface="Calibri"/>
                          <a:cs typeface="Times New Roman"/>
                        </a:rPr>
                        <a:t>Количество руководящих работников (человек)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1" dirty="0">
                          <a:latin typeface="Calibri"/>
                          <a:ea typeface="Calibri"/>
                          <a:cs typeface="Times New Roman"/>
                        </a:rPr>
                        <a:t>Количество педагогических работников (человек)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Calibri"/>
                          <a:ea typeface="Calibri"/>
                          <a:cs typeface="Times New Roman"/>
                        </a:rPr>
                        <a:t>Количество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Calibri"/>
                          <a:ea typeface="Calibri"/>
                          <a:cs typeface="Times New Roman"/>
                        </a:rPr>
                        <a:t>медицинских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Calibri"/>
                          <a:ea typeface="Calibri"/>
                          <a:cs typeface="Times New Roman"/>
                        </a:rPr>
                        <a:t>работников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1" dirty="0">
                          <a:latin typeface="Calibri"/>
                          <a:ea typeface="Calibri"/>
                          <a:cs typeface="Times New Roman"/>
                        </a:rPr>
                        <a:t>Наличие вакансий (указать по каким должностям)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1" dirty="0">
                          <a:latin typeface="Calibri"/>
                          <a:ea typeface="Calibri"/>
                          <a:cs typeface="Times New Roman"/>
                        </a:rPr>
                        <a:t>Наличие молодых специалистов 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0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67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AC5452-07A5-458B-9FE7-F686683A388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7030A0"/>
                </a:solidFill>
              </a:rPr>
              <a:t>Отзывы об оу от родителей, выпускников и общественности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31074" name="Picture 2" descr="P101078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412776"/>
            <a:ext cx="3096344" cy="2184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1075" name="Picture 3" descr="P1010786"/>
          <p:cNvPicPr>
            <a:picLocks noChangeAspect="1" noChangeArrowheads="1"/>
          </p:cNvPicPr>
          <p:nvPr/>
        </p:nvPicPr>
        <p:blipFill>
          <a:blip r:embed="rId3" cstate="email"/>
          <a:srcRect r="-108"/>
          <a:stretch>
            <a:fillRect/>
          </a:stretch>
        </p:blipFill>
        <p:spPr bwMode="auto">
          <a:xfrm>
            <a:off x="3347864" y="1772816"/>
            <a:ext cx="2882166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1077" name="Picture 5" descr="P101079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4347783"/>
            <a:ext cx="3024336" cy="25102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1079" name="Picture 7" descr="P101078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75856" y="4077072"/>
            <a:ext cx="3331627" cy="24928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1076" name="Picture 4" descr="P101078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48400" y="2636838"/>
            <a:ext cx="2895600" cy="2016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07ACF-828E-45BE-BD9F-7951BAE1EE24}" type="slidenum">
              <a:rPr lang="ru-RU" smtClean="0"/>
              <a:pPr>
                <a:defRPr/>
              </a:pPr>
              <a:t>80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762000" y="332656"/>
            <a:ext cx="7924800" cy="1296144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</a:rPr>
              <a:t>Экскурсия по аэропорту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«Кольцово» г. Екатеринбург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24931" name="Picture 3" descr="E:\фото кольцово, хладокомб\HPIM574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43609" y="2132856"/>
            <a:ext cx="2870374" cy="2015282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4934" name="Picture 6" descr="E:\фото кольцово, хладокомб\HPIM572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932040" y="2132856"/>
            <a:ext cx="3096343" cy="2015282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4935" name="Picture 7" descr="E:\фото кольцово, хладокомб\HPIM5720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043608" y="4300538"/>
            <a:ext cx="2870373" cy="1936774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4936" name="Picture 8" descr="E:\фото кольцово, хладокомб\HPIM574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5004048" y="4300538"/>
            <a:ext cx="3168352" cy="1936774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EDA3B-B93B-4A55-8246-CA0B50A5BDD8}" type="slidenum">
              <a:rPr lang="ru-RU" smtClean="0"/>
              <a:pPr>
                <a:defRPr/>
              </a:pPr>
              <a:t>81</a:t>
            </a:fld>
            <a:endParaRPr lang="ru-RU"/>
          </a:p>
        </p:txBody>
      </p:sp>
    </p:spTree>
  </p:cSld>
  <p:clrMapOvr>
    <a:masterClrMapping/>
  </p:clrMapOvr>
  <p:transition spd="med" advClick="0" advTm="6000">
    <p:wipe dir="d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762000" y="404664"/>
            <a:ext cx="7924800" cy="1500336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7030A0"/>
                </a:solidFill>
              </a:rPr>
              <a:t>Экскурсия на Хладокомбинат №3 г. Екатеринбург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13666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13667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" name="Picture 9" descr="HPIM571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529" y="2332876"/>
            <a:ext cx="3744416" cy="3328371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14" descr="HPIM571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16016" y="2420888"/>
            <a:ext cx="3384375" cy="3384376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593D82-F8E4-440C-A6A3-8CA4949B452B}" type="slidenum">
              <a:rPr lang="ru-RU" smtClean="0"/>
              <a:pPr>
                <a:defRPr/>
              </a:pPr>
              <a:t>82</a:t>
            </a:fld>
            <a:endParaRPr lang="ru-RU"/>
          </a:p>
        </p:txBody>
      </p:sp>
    </p:spTree>
  </p:cSld>
  <p:clrMapOvr>
    <a:masterClrMapping/>
  </p:clrMapOvr>
  <p:transition spd="med" advClick="0" advTm="6000">
    <p:wipe dir="d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rgbClr val="FF0000"/>
                </a:solidFill>
              </a:rPr>
              <a:t>Итоги финансовой деятельности 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за 2011 год</a:t>
            </a:r>
          </a:p>
        </p:txBody>
      </p:sp>
      <p:sp>
        <p:nvSpPr>
          <p:cNvPr id="11469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38200" y="2362200"/>
            <a:ext cx="5749925" cy="37242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smtClean="0"/>
              <a:t>Лимиты бюджетных обязательств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Принятые бюджетные обязательства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Израсходовано от суммы сметных ассигнований (в </a:t>
            </a:r>
            <a:r>
              <a:rPr lang="ru-RU" sz="1600" b="1" smtClean="0"/>
              <a:t>%</a:t>
            </a:r>
            <a:r>
              <a:rPr lang="ru-RU" sz="1600" smtClean="0"/>
              <a:t>):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Заработная плата с начислениями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Услуги связи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Транспортные услуги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Коммунальные услуги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Услуги по содержанию имущества(текущие ремонты)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Увеличение стоимости основных средств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Увеличение стоимости материальных запасов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	( продукты, медикаменты, хоз. товары и т.д.)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600" smtClean="0"/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Капитальный ремонт   ( )</a:t>
            </a:r>
          </a:p>
        </p:txBody>
      </p:sp>
      <p:sp>
        <p:nvSpPr>
          <p:cNvPr id="114691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732588" y="2362200"/>
            <a:ext cx="2232025" cy="37242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18 279 420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17 592 880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	75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        0,1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        0,1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  	  4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        9,5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       1,3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     10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   645 873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AEB6C-6818-404A-B079-97C10D24CD70}" type="slidenum">
              <a:rPr lang="ru-RU" smtClean="0"/>
              <a:pPr>
                <a:defRPr/>
              </a:pPr>
              <a:t>83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/>
              <a:t>Профили трудового обучения</a:t>
            </a:r>
          </a:p>
        </p:txBody>
      </p:sp>
      <p:sp>
        <p:nvSpPr>
          <p:cNvPr id="11571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9750" y="1484313"/>
            <a:ext cx="7127875" cy="3313112"/>
          </a:xfrm>
        </p:spPr>
        <p:txBody>
          <a:bodyPr/>
          <a:lstStyle/>
          <a:p>
            <a:pPr lvl="1" eaLnBrk="1" hangingPunct="1">
              <a:buFontTx/>
              <a:buNone/>
            </a:pPr>
            <a:endParaRPr lang="ru-RU" sz="2000" smtClean="0">
              <a:solidFill>
                <a:schemeClr val="accent1"/>
              </a:solidFill>
            </a:endParaRPr>
          </a:p>
          <a:p>
            <a:pPr lvl="1" eaLnBrk="1" hangingPunct="1">
              <a:buFontTx/>
              <a:buNone/>
            </a:pPr>
            <a:endParaRPr lang="ru-RU" sz="2000" smtClean="0">
              <a:solidFill>
                <a:schemeClr val="accent1"/>
              </a:solidFill>
            </a:endParaRPr>
          </a:p>
          <a:p>
            <a:pPr lvl="1" eaLnBrk="1" hangingPunct="1"/>
            <a:r>
              <a:rPr lang="ru-RU" sz="2000" smtClean="0"/>
              <a:t>Штукатур-маляр;</a:t>
            </a:r>
          </a:p>
          <a:p>
            <a:pPr lvl="1" eaLnBrk="1" hangingPunct="1"/>
            <a:r>
              <a:rPr lang="ru-RU" sz="2000" smtClean="0"/>
              <a:t>Столяр;</a:t>
            </a:r>
          </a:p>
          <a:p>
            <a:pPr lvl="1" eaLnBrk="1" hangingPunct="1"/>
            <a:r>
              <a:rPr lang="ru-RU" sz="2000" smtClean="0"/>
              <a:t>Уборщик служебных и производственных помещений;</a:t>
            </a:r>
          </a:p>
          <a:p>
            <a:pPr lvl="1" eaLnBrk="1" hangingPunct="1"/>
            <a:r>
              <a:rPr lang="ru-RU" sz="2000" smtClean="0"/>
              <a:t>Младшая медицинская сестра;</a:t>
            </a:r>
          </a:p>
          <a:p>
            <a:pPr lvl="1" eaLnBrk="1" hangingPunct="1"/>
            <a:r>
              <a:rPr lang="ru-RU" sz="2000" smtClean="0"/>
              <a:t>Цветовод;</a:t>
            </a:r>
          </a:p>
          <a:p>
            <a:pPr lvl="1" eaLnBrk="1" hangingPunct="1"/>
            <a:r>
              <a:rPr lang="ru-RU" sz="2000" smtClean="0"/>
              <a:t>Повар 1 разряда.</a:t>
            </a:r>
          </a:p>
          <a:p>
            <a:pPr lvl="1" eaLnBrk="1" hangingPunct="1"/>
            <a:endParaRPr lang="ru-RU" sz="2000" smtClean="0"/>
          </a:p>
          <a:p>
            <a:pPr lvl="1" eaLnBrk="1" hangingPunct="1">
              <a:buFontTx/>
              <a:buNone/>
            </a:pPr>
            <a:endParaRPr lang="ru-RU" sz="2000" smtClean="0"/>
          </a:p>
        </p:txBody>
      </p:sp>
      <p:sp>
        <p:nvSpPr>
          <p:cNvPr id="115715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		</a:t>
            </a:r>
            <a:endParaRPr lang="ru-RU" sz="200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5D6C3-1E65-42E1-88E8-E5A9F360B686}" type="slidenum">
              <a:rPr lang="ru-RU" smtClean="0"/>
              <a:pPr>
                <a:defRPr/>
              </a:pPr>
              <a:t>84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1800" b="1" i="1" dirty="0" smtClean="0"/>
              <a:t>Целевые ориентиры в образовательной и управленческой деятельности  в 2012-2013 учебном году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6738" name="Содержимое 5"/>
          <p:cNvSpPr>
            <a:spLocks noGrp="1"/>
          </p:cNvSpPr>
          <p:nvPr>
            <p:ph idx="1"/>
          </p:nvPr>
        </p:nvSpPr>
        <p:spPr>
          <a:xfrm>
            <a:off x="323850" y="1268413"/>
            <a:ext cx="8686800" cy="45259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200" b="1" smtClean="0"/>
              <a:t>НАПРАВЛЕННОСТЬ ОБРАЗОВАТЕЛЬНОЙ ПРОГРАММЫ:</a:t>
            </a:r>
            <a:endParaRPr lang="ru-RU" sz="1200" smtClean="0"/>
          </a:p>
          <a:p>
            <a:r>
              <a:rPr lang="ru-RU" sz="1400" smtClean="0"/>
              <a:t>формирование духовно-нравственной личности, обладающей гражданской позицией, навыками нравственного поведения;</a:t>
            </a:r>
          </a:p>
          <a:p>
            <a:r>
              <a:rPr lang="ru-RU" sz="1400" smtClean="0"/>
              <a:t>повышение уровня компетентности педагогического персонала, специалистов структур сопровождения;</a:t>
            </a:r>
          </a:p>
          <a:p>
            <a:r>
              <a:rPr lang="ru-RU" sz="1400" smtClean="0"/>
              <a:t>внедрение ФГОС при реализации образовательной программы для детей с задержкой психического развития. </a:t>
            </a:r>
          </a:p>
          <a:p>
            <a:r>
              <a:rPr lang="ru-RU" sz="1400" smtClean="0"/>
              <a:t>повышение качества предоставляемых образовательных услуг.</a:t>
            </a:r>
          </a:p>
          <a:p>
            <a:endParaRPr lang="ru-RU" sz="1200" smtClean="0"/>
          </a:p>
          <a:p>
            <a:pPr>
              <a:buFont typeface="Wingdings 2" pitchFamily="18" charset="2"/>
              <a:buNone/>
            </a:pPr>
            <a:r>
              <a:rPr lang="ru-RU" sz="1200" smtClean="0"/>
              <a:t> </a:t>
            </a:r>
            <a:r>
              <a:rPr lang="ru-RU" sz="1200" b="1" smtClean="0"/>
              <a:t>ПРИОРИТЕТНЫЕ ОБРАЗОВАТЕЛЬНЫЕ ЗАДАЧИ:</a:t>
            </a:r>
            <a:endParaRPr lang="ru-RU" sz="1200" smtClean="0"/>
          </a:p>
          <a:p>
            <a:r>
              <a:rPr lang="ru-RU" sz="1400" smtClean="0"/>
              <a:t>умение выстраивать  межличностные отношения;</a:t>
            </a:r>
          </a:p>
          <a:p>
            <a:r>
              <a:rPr lang="ru-RU" sz="1400" smtClean="0"/>
              <a:t>адресность при реализации  предпрофильной подготовки учащихся;</a:t>
            </a:r>
          </a:p>
          <a:p>
            <a:r>
              <a:rPr lang="ru-RU" sz="1400" smtClean="0"/>
              <a:t>организация  на уровне здорового образа жизни.</a:t>
            </a:r>
          </a:p>
          <a:p>
            <a:r>
              <a:rPr lang="ru-RU" sz="1400" smtClean="0"/>
              <a:t>ннтеграционные процессы  в урочной и внеурочной деятельности.</a:t>
            </a:r>
          </a:p>
          <a:p>
            <a:pPr>
              <a:buFont typeface="Wingdings 2" pitchFamily="18" charset="2"/>
              <a:buNone/>
            </a:pPr>
            <a:endParaRPr lang="ru-RU" sz="1200" smtClean="0"/>
          </a:p>
          <a:p>
            <a:pPr>
              <a:buFont typeface="Wingdings 2" pitchFamily="18" charset="2"/>
              <a:buNone/>
            </a:pPr>
            <a:r>
              <a:rPr lang="ru-RU" sz="1200" b="1" smtClean="0"/>
              <a:t>ПРИОРИТЕТНЫЕ УПРАВЛЕНЧЕСКИЕ ЗАДАЧИ:</a:t>
            </a:r>
            <a:endParaRPr lang="ru-RU" sz="1200" smtClean="0"/>
          </a:p>
          <a:p>
            <a:r>
              <a:rPr lang="ru-RU" sz="1400" smtClean="0"/>
              <a:t>повышение правового и образовательного уровня родителей </a:t>
            </a:r>
          </a:p>
          <a:p>
            <a:r>
              <a:rPr lang="ru-RU" sz="1400" smtClean="0"/>
              <a:t>создание условий для формирования ответственности всех субъектов образовательной деятельности за образование обучающихся в соответствии с их индивидуальными интересами и намерениями в отношении личностного развития обучающихся, профессионального самоопределения выпускников;</a:t>
            </a:r>
          </a:p>
          <a:p>
            <a:r>
              <a:rPr lang="ru-RU" sz="1400" smtClean="0"/>
              <a:t>повышение эффективности воспитательной системы на уровне классных коллективов через активизацию включенности учащихся в соуправленческую деятельность.</a:t>
            </a:r>
          </a:p>
          <a:p>
            <a:r>
              <a:rPr lang="ru-RU" sz="1400" smtClean="0"/>
              <a:t>совершенствование мониторинговых процессов.</a:t>
            </a:r>
          </a:p>
          <a:p>
            <a:endParaRPr lang="ru-RU" sz="120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833A7E-9E75-4E98-BCD0-6A857F049106}" type="slidenum">
              <a:rPr lang="ru-RU" smtClean="0"/>
              <a:pPr>
                <a:defRPr/>
              </a:pPr>
              <a:t>85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311952" cy="216024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kumimoji="1" lang="ru-RU" sz="6600" dirty="0" smtClean="0"/>
              <a:t>«БУМАГОПЛАСТИКА»</a:t>
            </a:r>
            <a:br>
              <a:rPr kumimoji="1" lang="ru-RU" sz="6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Берёзовская  СКОШИ</a:t>
            </a:r>
            <a:endParaRPr kumimoji="1"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2565400"/>
            <a:ext cx="3960812" cy="32893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kumimoji="1" lang="ru-RU" dirty="0" smtClean="0"/>
              <a:t>Приложение к проекту</a:t>
            </a:r>
          </a:p>
          <a:p>
            <a:pPr>
              <a:defRPr/>
            </a:pPr>
            <a:endParaRPr lang="ru-RU" dirty="0" smtClean="0"/>
          </a:p>
          <a:p>
            <a:pPr marL="342900" indent="-342900">
              <a:defRPr/>
            </a:pPr>
            <a:r>
              <a:rPr lang="ru-RU" dirty="0" smtClean="0"/>
              <a:t>Автор: Спиридонова Анастасия, 8 класс</a:t>
            </a:r>
          </a:p>
          <a:p>
            <a:pPr marL="342900" indent="-342900">
              <a:defRPr/>
            </a:pPr>
            <a:endParaRPr lang="ru-RU" sz="1000" dirty="0" smtClean="0"/>
          </a:p>
          <a:p>
            <a:pPr marL="342900" indent="-342900">
              <a:defRPr/>
            </a:pPr>
            <a:r>
              <a:rPr lang="ru-RU" dirty="0" smtClean="0"/>
              <a:t>Педагог: Томилова Тамара Сергеевна</a:t>
            </a:r>
          </a:p>
          <a:p>
            <a:pPr>
              <a:defRPr/>
            </a:pPr>
            <a:endParaRPr kumimoji="1" lang="ru-RU" dirty="0"/>
          </a:p>
        </p:txBody>
      </p:sp>
      <p:pic>
        <p:nvPicPr>
          <p:cNvPr id="117763" name="Picture 3" descr="C:\Users\вс\Desktop\фото апрель 2012\SAM_108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4300" y="2133600"/>
            <a:ext cx="287972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4" name="Picture 2" descr="C:\Users\вс\Desktop\фото апрель 2012\SAM_110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5600" y="4581525"/>
            <a:ext cx="33305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A2536-FDFC-4263-B9A7-516BF3639041}" type="slidenum">
              <a:rPr lang="ru-RU" smtClean="0"/>
              <a:pPr>
                <a:defRPr/>
              </a:pPr>
              <a:t>86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388" y="188913"/>
            <a:ext cx="4330700" cy="3311525"/>
          </a:xfrm>
        </p:spPr>
        <p:txBody>
          <a:bodyPr>
            <a:normAutofit fontScale="77500" lnSpcReduction="20000"/>
          </a:bodyPr>
          <a:lstStyle/>
          <a:p>
            <a:pPr algn="ctr">
              <a:buFont typeface="Wingdings 2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Декоративно-прикладное творчество вводит нас в гармоничный мир народной культуры, дает представление о жизни людей в прошлом, погружает в истоки современного декоративного искусства и бытового дизайна. </a:t>
            </a:r>
          </a:p>
        </p:txBody>
      </p:sp>
      <p:pic>
        <p:nvPicPr>
          <p:cNvPr id="119810" name="Picture 2" descr="C:\Users\вс\Desktop\нар игрушка\P10509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37075" y="260350"/>
            <a:ext cx="4430713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1" name="Прямоугольник 6"/>
          <p:cNvSpPr>
            <a:spLocks noChangeArrowheads="1"/>
          </p:cNvSpPr>
          <p:nvPr/>
        </p:nvSpPr>
        <p:spPr bwMode="auto">
          <a:xfrm>
            <a:off x="468313" y="3789363"/>
            <a:ext cx="842486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Мы знакомимся с особенностями народного искусства, узнаем его историю и занимаемся художественным творчеством по его мотивам: любуемся  красивыми изделиями, создаем красивые композиции по мотивам народного искусства, составляем интересные образные названия и описания.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ADA25-C8A0-41B0-AB48-3DBBC4B01606}" type="slidenum">
              <a:rPr lang="ru-RU" smtClean="0"/>
              <a:pPr>
                <a:defRPr/>
              </a:pPr>
              <a:t>87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Содержимое 2"/>
          <p:cNvSpPr>
            <a:spLocks noGrp="1"/>
          </p:cNvSpPr>
          <p:nvPr>
            <p:ph idx="1"/>
          </p:nvPr>
        </p:nvSpPr>
        <p:spPr>
          <a:xfrm>
            <a:off x="457200" y="115888"/>
            <a:ext cx="8229600" cy="302577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Основная цель работы: познакомится с различными декоративно-оформительскими техниками работы с бумагой (салфеточная мозаика, силуэтное и симметричное вырезание, оригами).</a:t>
            </a:r>
          </a:p>
        </p:txBody>
      </p:sp>
      <p:pic>
        <p:nvPicPr>
          <p:cNvPr id="120834" name="Picture 2" descr="C:\Users\вс\Desktop\фото апрель 2012\SAM_11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08400" y="2924175"/>
            <a:ext cx="5303838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5" name="Прямоугольник 4"/>
          <p:cNvSpPr>
            <a:spLocks noChangeArrowheads="1"/>
          </p:cNvSpPr>
          <p:nvPr/>
        </p:nvSpPr>
        <p:spPr bwMode="auto">
          <a:xfrm>
            <a:off x="0" y="2708275"/>
            <a:ext cx="3779838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Бумага – материал универсальный. Она легко режется, рвется, скручивается, мнется, сгибается, склеивается любыми клеями. </a:t>
            </a:r>
          </a:p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Изделия из нее долго не теряют форму и качество.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4DA33-FBE0-40C4-9091-24298A6EAEAC}" type="slidenum">
              <a:rPr lang="ru-RU" smtClean="0"/>
              <a:pPr>
                <a:defRPr/>
              </a:pPr>
              <a:t>88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274638"/>
            <a:ext cx="4618856" cy="1570186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«</a:t>
            </a:r>
            <a:r>
              <a:rPr lang="ru-RU" dirty="0" err="1" smtClean="0"/>
              <a:t>Бумагопластика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Оригами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738" y="1844675"/>
            <a:ext cx="4978400" cy="4525963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  <a:buFont typeface="Wingdings 2" pitchFamily="18" charset="2"/>
              <a:buNone/>
              <a:defRPr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Слово « оригами» - японское, в переводе оно означает – «сложенная бумага». </a:t>
            </a:r>
          </a:p>
          <a:p>
            <a:pPr>
              <a:lnSpc>
                <a:spcPct val="170000"/>
              </a:lnSpc>
              <a:buFont typeface="Wingdings 2" pitchFamily="18" charset="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buFont typeface="Wingdings 2" pitchFamily="18" charset="2"/>
              <a:buNone/>
              <a:defRPr/>
            </a:pPr>
            <a:r>
              <a:rPr lang="ru-RU" dirty="0" smtClean="0"/>
              <a:t>Работу с бумагой мы начинали с простейших способов конструирования поделок.  Учились складывать квадрат пополам, по горизонтали или по вертикали, последовательно сгибали бумагу (сначала вдоль, а потом поперек), подравнивая стороны к противоположным углам. Научившись делать такую  заготовку, мы легко можем выполнять разнообразные поделки: рыб, маски зверей, кукол, цветы и т. д.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21859" name="Picture 2" descr="C:\Users\вс\Desktop\фото апрель 2012\SAM_11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404813"/>
            <a:ext cx="3773488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531AD-3DD9-4F08-BB0D-98E5CC2C92FD}" type="slidenum">
              <a:rPr lang="ru-RU" smtClean="0"/>
              <a:pPr>
                <a:defRPr/>
              </a:pPr>
              <a:t>89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76200"/>
            <a:ext cx="8893175" cy="3698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ru-RU" sz="1800" b="1" cap="none" smtClean="0"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Arial" charset="0"/>
              </a:rPr>
              <a:t>  Возрастной состав педагогов в 2011-2012 учебном году</a:t>
            </a:r>
            <a:endParaRPr lang="ru-RU" sz="1800" cap="none" smtClean="0">
              <a:solidFill>
                <a:srgbClr val="00B0F0"/>
              </a:solidFill>
              <a:effectLst/>
              <a:latin typeface="Arial" charset="0"/>
              <a:ea typeface="Calibri" pitchFamily="34" charset="0"/>
              <a:cs typeface="Arial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68313" y="620713"/>
          <a:ext cx="8280400" cy="2951163"/>
        </p:xfrm>
        <a:graphic>
          <a:graphicData uri="http://schemas.openxmlformats.org/drawingml/2006/table">
            <a:tbl>
              <a:tblPr/>
              <a:tblGrid>
                <a:gridCol w="1655762"/>
                <a:gridCol w="1655763"/>
                <a:gridCol w="1655762"/>
                <a:gridCol w="1655763"/>
                <a:gridCol w="1657350"/>
              </a:tblGrid>
              <a:tr h="155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Всего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педагогов</a:t>
                      </a:r>
                    </a:p>
                  </a:txBody>
                  <a:tcPr marL="67345" marR="673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моложе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25 лет</a:t>
                      </a:r>
                    </a:p>
                  </a:txBody>
                  <a:tcPr marL="67345" marR="673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25-35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лет</a:t>
                      </a:r>
                    </a:p>
                  </a:txBody>
                  <a:tcPr marL="67345" marR="673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35-55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лет</a:t>
                      </a:r>
                    </a:p>
                  </a:txBody>
                  <a:tcPr marL="67345" marR="673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старше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55 лет</a:t>
                      </a:r>
                    </a:p>
                  </a:txBody>
                  <a:tcPr marL="67345" marR="673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5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345" marR="673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345" marR="673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345" marR="673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345" marR="673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345" marR="673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755576" y="3789040"/>
          <a:ext cx="3024336" cy="2311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671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27672" name="Rectangle 15"/>
          <p:cNvSpPr>
            <a:spLocks noChangeArrowheads="1"/>
          </p:cNvSpPr>
          <p:nvPr/>
        </p:nvSpPr>
        <p:spPr bwMode="auto">
          <a:xfrm>
            <a:off x="0" y="3209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27673" name="Прямоугольник 12"/>
          <p:cNvSpPr>
            <a:spLocks noChangeArrowheads="1"/>
          </p:cNvSpPr>
          <p:nvPr/>
        </p:nvSpPr>
        <p:spPr bwMode="auto">
          <a:xfrm>
            <a:off x="4140200" y="3933825"/>
            <a:ext cx="27352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i="1"/>
              <a:t>1 -Педагоги моложе 25 лет</a:t>
            </a:r>
          </a:p>
          <a:p>
            <a:r>
              <a:rPr lang="ru-RU" sz="1400" i="1"/>
              <a:t>2- Педагоги от 25-35  лет</a:t>
            </a:r>
          </a:p>
          <a:p>
            <a:r>
              <a:rPr lang="ru-RU" sz="1400" i="1"/>
              <a:t>3- Педагоги от 35-55 лет</a:t>
            </a:r>
          </a:p>
          <a:p>
            <a:r>
              <a:rPr lang="ru-RU" sz="1400" i="1"/>
              <a:t>4- Педагоги старше 55 лет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49543-52AF-4BE3-9195-DDBFE607B6D0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ЦВЕТОЧНАЯ  КОМПОЗИЦИЯ.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 fontScale="92500" lnSpcReduction="10000"/>
          </a:bodyPr>
          <a:lstStyle/>
          <a:p>
            <a:pPr algn="ctr">
              <a:buFont typeface="Wingdings 2" pitchFamily="18" charset="2"/>
              <a:buNone/>
              <a:defRPr/>
            </a:pPr>
            <a:r>
              <a:rPr lang="ru-RU" dirty="0" smtClean="0"/>
              <a:t>Выполнена также в технике оригами. Она вызывает добрые чувства и приятные воспоминания, а в холодные зимние или дождливые осенние дни поднимает настроение.</a:t>
            </a:r>
          </a:p>
        </p:txBody>
      </p:sp>
      <p:pic>
        <p:nvPicPr>
          <p:cNvPr id="122883" name="Picture 2" descr="C:\Users\вс\Desktop\P105096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506538"/>
            <a:ext cx="4681538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4E01F4-B68B-462A-8790-561481027054}" type="slidenum">
              <a:rPr lang="ru-RU" smtClean="0"/>
              <a:pPr>
                <a:defRPr/>
              </a:pPr>
              <a:t>90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Содержимое 2"/>
          <p:cNvSpPr>
            <a:spLocks noGrp="1"/>
          </p:cNvSpPr>
          <p:nvPr>
            <p:ph idx="1"/>
          </p:nvPr>
        </p:nvSpPr>
        <p:spPr>
          <a:xfrm>
            <a:off x="3851275" y="188913"/>
            <a:ext cx="5113338" cy="29527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Представленная композиция – это маленький уголок живой природы. </a:t>
            </a:r>
          </a:p>
          <a:p>
            <a:pPr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Цветы в этих работах не срезаны для букетов, они растут. В качестве опоры для цветов и оригинального</a:t>
            </a:r>
          </a:p>
          <a:p>
            <a:pPr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декора композиции использованы бумажные трубочки.</a:t>
            </a:r>
          </a:p>
        </p:txBody>
      </p:sp>
      <p:pic>
        <p:nvPicPr>
          <p:cNvPr id="123906" name="Picture 3" descr="C:\Users\вс\Desktop\Новая папка\HPIM54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19925" y="3141663"/>
            <a:ext cx="1916113" cy="342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7" name="Picture 4" descr="C:\Users\вс\Desktop\P105096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96863"/>
            <a:ext cx="3486150" cy="622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8" name="Прямоугольник 6"/>
          <p:cNvSpPr>
            <a:spLocks noChangeArrowheads="1"/>
          </p:cNvSpPr>
          <p:nvPr/>
        </p:nvSpPr>
        <p:spPr bwMode="auto">
          <a:xfrm>
            <a:off x="3851275" y="3141663"/>
            <a:ext cx="3097213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Трубочки имитируют березу. Единство и гармония мира – вот основная тема цветочной композиции, представленной вашему вниманию.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433B8-44E1-403B-A4EA-9212E0164E63}" type="slidenum">
              <a:rPr lang="ru-RU" smtClean="0"/>
              <a:pPr>
                <a:defRPr/>
              </a:pPr>
              <a:t>91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ПРИНЦИПЫ ПОСТРОЕНИЯ КОМПОЗИЦИИ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600200"/>
            <a:ext cx="5184775" cy="1973263"/>
          </a:xfrm>
        </p:spPr>
        <p:txBody>
          <a:bodyPr>
            <a:normAutofit fontScale="85000" lnSpcReduction="20000"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 композиции  соблюдаем  соотношение размеров цветов,  листьев и основы.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Готовая композиция и помещение, где она будет находиться должны быть пропорциональны друг другу.</a:t>
            </a:r>
          </a:p>
          <a:p>
            <a:pPr>
              <a:buFont typeface="Wingdings 2" pitchFamily="18" charset="2"/>
              <a:buNone/>
              <a:defRPr/>
            </a:pPr>
            <a:endParaRPr lang="ru-RU" dirty="0" smtClean="0"/>
          </a:p>
        </p:txBody>
      </p:sp>
      <p:sp>
        <p:nvSpPr>
          <p:cNvPr id="124931" name="Прямоугольник 4"/>
          <p:cNvSpPr>
            <a:spLocks noChangeArrowheads="1"/>
          </p:cNvSpPr>
          <p:nvPr/>
        </p:nvSpPr>
        <p:spPr bwMode="auto">
          <a:xfrm>
            <a:off x="179388" y="3500438"/>
            <a:ext cx="518477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Эстетическую ценность любой композиции определяет гармония: форма, цвет, фактура опоры, фон, цветовая гамма цветов, листьев, различных декоративных деталей должны дополнять и обогащать друг друга.    </a:t>
            </a:r>
          </a:p>
        </p:txBody>
      </p:sp>
      <p:pic>
        <p:nvPicPr>
          <p:cNvPr id="124932" name="Picture 3" descr="C:\Users\вс\Desktop\Новая папка\Копия (2) HPIM559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163" y="1287463"/>
            <a:ext cx="3567112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E3A2E-DF99-4530-91BF-B749F162819B}" type="slidenum">
              <a:rPr lang="ru-RU" smtClean="0"/>
              <a:pPr>
                <a:defRPr/>
              </a:pPr>
              <a:t>92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dirty="0" smtClean="0"/>
              <a:t>Изготовление цветочной композиции на бумажных трубочках.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250"/>
            <a:ext cx="5292725" cy="3240088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Делаем трубочки.</a:t>
            </a:r>
          </a:p>
          <a:p>
            <a:pPr marL="514350" indent="-514350">
              <a:buFont typeface="Wingdings" pitchFamily="2" charset="2"/>
              <a:buChar char="ü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Разрезаем лист бумаги формата А-4 </a:t>
            </a:r>
          </a:p>
          <a:p>
            <a:pPr marL="514350" indent="-514350">
              <a:buFont typeface="Wingdings 2" pitchFamily="18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на 4 равные части по ширине. </a:t>
            </a:r>
          </a:p>
          <a:p>
            <a:pPr marL="514350" indent="-514350">
              <a:buFont typeface="Wingdings" pitchFamily="2" charset="2"/>
              <a:buChar char="ü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Каждую часть плотно накручиваем на болванку, край приклеиваем и даем высохнуть. </a:t>
            </a:r>
          </a:p>
          <a:p>
            <a:pPr marL="514350" indent="-514350">
              <a:buFont typeface="Wingdings 2" pitchFamily="18" charset="2"/>
              <a:buNone/>
              <a:defRPr/>
            </a:pPr>
            <a:endParaRPr lang="ru-RU" dirty="0" smtClean="0"/>
          </a:p>
          <a:p>
            <a:pPr>
              <a:buFont typeface="Wingdings 2" pitchFamily="18" charset="2"/>
              <a:buNone/>
              <a:defRPr/>
            </a:pPr>
            <a:endParaRPr lang="ru-RU" dirty="0"/>
          </a:p>
        </p:txBody>
      </p:sp>
      <p:sp>
        <p:nvSpPr>
          <p:cNvPr id="125955" name="Прямоугольник 3"/>
          <p:cNvSpPr>
            <a:spLocks noChangeArrowheads="1"/>
          </p:cNvSpPr>
          <p:nvPr/>
        </p:nvSpPr>
        <p:spPr bwMode="auto">
          <a:xfrm>
            <a:off x="4572000" y="549275"/>
            <a:ext cx="439261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ru-RU" sz="2000">
                <a:latin typeface="Times New Roman" pitchFamily="18" charset="0"/>
                <a:cs typeface="Times New Roman" pitchFamily="18" charset="0"/>
              </a:rPr>
              <a:t>               Для свободы фантазии готовим 10-12 бумажных трубочек. После начинается самое интересное – сборка опоры для цветочной композиции по самостоятельно нарисованным эскизам.  На данном этапе фантазия и творческий подход к делу – самое важное. Обдумываем, какую работу хотим получить, какие цветы будем использовать, как они будут расти, «виться вверх или свисать вниз» и т.д. </a:t>
            </a:r>
          </a:p>
        </p:txBody>
      </p:sp>
      <p:pic>
        <p:nvPicPr>
          <p:cNvPr id="125956" name="Picture 2" descr="C:\Users\вс\Desktop\фото апрель 2012\SAM_11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2555875"/>
            <a:ext cx="3744912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7" name="Picture 3" descr="C:\Users\вс\Desktop\фото апрель 2012\SAM_11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175" y="4868863"/>
            <a:ext cx="48418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549D28-1970-4E22-9E2B-534D52743D90}" type="slidenum">
              <a:rPr lang="ru-RU" smtClean="0"/>
              <a:pPr>
                <a:defRPr/>
              </a:pPr>
              <a:t>93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Цветочная композиция  «Колокольчики».</a:t>
            </a:r>
            <a:endParaRPr lang="ru-RU" dirty="0"/>
          </a:p>
        </p:txBody>
      </p:sp>
      <p:sp>
        <p:nvSpPr>
          <p:cNvPr id="126978" name="Содержимое 2"/>
          <p:cNvSpPr>
            <a:spLocks noGrp="1"/>
          </p:cNvSpPr>
          <p:nvPr>
            <p:ph idx="1"/>
          </p:nvPr>
        </p:nvSpPr>
        <p:spPr>
          <a:xfrm>
            <a:off x="2987675" y="5732463"/>
            <a:ext cx="6156325" cy="1125537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Для таких цветов хороша бумага пастельных тонов, одинаково окрашенная с обеих сторон.</a:t>
            </a:r>
          </a:p>
        </p:txBody>
      </p:sp>
      <p:pic>
        <p:nvPicPr>
          <p:cNvPr id="12697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196975"/>
            <a:ext cx="2776538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0" name="Picture 3" descr="C:\Users\вс\Desktop\фото апрель 2012\SAM_11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2138" y="1196975"/>
            <a:ext cx="2894012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1" name="Picture 4" descr="C:\Users\вс\Desktop\фото апрель 2012\SAM_112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56325" y="1196975"/>
            <a:ext cx="2808288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2" name="Picture 5" descr="C:\Users\вс\Desktop\фото апрель 2012\SAM_112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32138" y="3357563"/>
            <a:ext cx="28702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3" name="Picture 6" descr="C:\Users\вс\Desktop\фото апрель 2012\SAM_112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84888" y="3357563"/>
            <a:ext cx="28797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D80EB-1389-4E78-A1D3-F8381B540CDD}" type="slidenum">
              <a:rPr lang="ru-RU" smtClean="0"/>
              <a:pPr>
                <a:defRPr/>
              </a:pPr>
              <a:t>94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41160" cy="105273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Старинный велосипед с колокольчиками.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250"/>
            <a:ext cx="4211638" cy="2232025"/>
          </a:xfrm>
        </p:spPr>
        <p:txBody>
          <a:bodyPr>
            <a:normAutofit fontScale="85000" lnSpcReduction="20000"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Вашему вниманию представлен старинный велосипед  из «бабушкиного сундучка», изготовленный из упаковочного гофрированного картона.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Аналогичноый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материал использовался  при изготовлении корзины для цветов. </a:t>
            </a:r>
          </a:p>
        </p:txBody>
      </p:sp>
      <p:pic>
        <p:nvPicPr>
          <p:cNvPr id="128003" name="Picture 2" descr="C:\Users\вс\Desktop\P10509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16688" y="4292600"/>
            <a:ext cx="187483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4" name="Picture 3" descr="C:\Users\вс\Desktop\нар игрушка\P105092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4663" y="549275"/>
            <a:ext cx="4679950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5" name="Прямоугольник 5"/>
          <p:cNvSpPr>
            <a:spLocks noChangeArrowheads="1"/>
          </p:cNvSpPr>
          <p:nvPr/>
        </p:nvSpPr>
        <p:spPr bwMode="auto">
          <a:xfrm>
            <a:off x="3635375" y="4292600"/>
            <a:ext cx="26654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Забавный же бычок Борька надел коричневые штанишки и яркий колпачок. 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Кроме этих игрушек мы сделали зайцев, птиц, хоровод матрешек. </a:t>
            </a:r>
          </a:p>
          <a:p>
            <a:endParaRPr lang="ru-RU"/>
          </a:p>
        </p:txBody>
      </p:sp>
      <p:pic>
        <p:nvPicPr>
          <p:cNvPr id="128006" name="Picture 4" descr="C:\Users\вс\Desktop\фото апрель 2012\SAM_11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2565400"/>
            <a:ext cx="3171825" cy="413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660507-4DF9-4441-8201-07E42018285C}" type="slidenum">
              <a:rPr lang="ru-RU" smtClean="0"/>
              <a:pPr>
                <a:defRPr/>
              </a:pPr>
              <a:t>95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Picture 4" descr="C:\Users\вс\Desktop\фото апрель 2012\SAM_11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72225" y="3644900"/>
            <a:ext cx="21637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Композиция «В гостях у бабушки Арины»</a:t>
            </a:r>
            <a:endParaRPr lang="ru-RU" dirty="0"/>
          </a:p>
        </p:txBody>
      </p:sp>
      <p:pic>
        <p:nvPicPr>
          <p:cNvPr id="129027" name="Picture 3" descr="C:\Users\вс\Desktop\нар игрушка\P105092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4300" y="1341438"/>
            <a:ext cx="341471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8" name="Picture 2" descr="C:\Users\вс\Desktop\фото апрель 2012\SAM_112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-541338" y="2565400"/>
            <a:ext cx="4991101" cy="3887788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FA671D-F515-4C81-8ACE-662F6C1EFC8F}" type="slidenum">
              <a:rPr lang="ru-RU" smtClean="0"/>
              <a:pPr>
                <a:defRPr/>
              </a:pPr>
              <a:t>96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589240"/>
            <a:ext cx="4355976" cy="72008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dirty="0" smtClean="0"/>
              <a:t>Композиция </a:t>
            </a:r>
            <a:br>
              <a:rPr lang="ru-RU" sz="2400" dirty="0" smtClean="0"/>
            </a:br>
            <a:r>
              <a:rPr lang="ru-RU" sz="2400" dirty="0" smtClean="0"/>
              <a:t>«В гостях у бабушки Арины»</a:t>
            </a:r>
            <a:endParaRPr lang="ru-RU" sz="2400" dirty="0"/>
          </a:p>
        </p:txBody>
      </p:sp>
      <p:pic>
        <p:nvPicPr>
          <p:cNvPr id="130050" name="Picture 2" descr="C:\Users\вс\Desktop\фото апрель 2012\SAM_11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3" y="260350"/>
            <a:ext cx="448786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1" name="Picture 3" descr="C:\Users\вс\Desktop\фото апрель 2012\SAM_11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60350"/>
            <a:ext cx="4032250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2" name="Picture 5" descr="C:\Users\вс\Desktop\фото апрель 2012\SAM_113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73763" y="3357563"/>
            <a:ext cx="2414587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35114-270A-44CE-B526-E364850E6BB6}" type="slidenum">
              <a:rPr lang="ru-RU" smtClean="0"/>
              <a:pPr>
                <a:defRPr/>
              </a:pPr>
              <a:t>97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332656"/>
            <a:ext cx="3528392" cy="98072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dirty="0" smtClean="0"/>
              <a:t>Волшебный треугольник.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2500" y="1844675"/>
            <a:ext cx="5194300" cy="1728788"/>
          </a:xfrm>
        </p:spPr>
        <p:txBody>
          <a:bodyPr>
            <a:normAutofit fontScale="77500" lnSpcReduction="20000"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Маленький бумажный треугольник таит в себе фантастические возможности.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самая настоящая техника модульной конструкции. </a:t>
            </a:r>
          </a:p>
        </p:txBody>
      </p:sp>
      <p:pic>
        <p:nvPicPr>
          <p:cNvPr id="131075" name="Picture 2" descr="C:\Users\вс\Desktop\Томаре Сергеевне\PB2401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35825" y="3500438"/>
            <a:ext cx="17462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6" name="Picture 3" descr="C:\Users\вс\Desktop\Томаре Сергеевне\PB24012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9925" y="115888"/>
            <a:ext cx="1865313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7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260350"/>
            <a:ext cx="3240087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78" name="Прямоугольник 6"/>
          <p:cNvSpPr>
            <a:spLocks noChangeArrowheads="1"/>
          </p:cNvSpPr>
          <p:nvPr/>
        </p:nvSpPr>
        <p:spPr bwMode="auto">
          <a:xfrm>
            <a:off x="250825" y="3716338"/>
            <a:ext cx="684212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Освоив несколько приемов соединения, мы создаем различные поделки – животных, растения, людей, сооружения и т. д. Каждую поделку мы выполняем самостоятельно благодаря подробным описаниям и поэтапной сборке. </a:t>
            </a: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Оригами приносит мне огромное удовольствие. </a:t>
            </a:r>
          </a:p>
        </p:txBody>
      </p:sp>
      <p:sp>
        <p:nvSpPr>
          <p:cNvPr id="8" name="Выгнутая вниз стрелка 7">
            <a:hlinkClick r:id="rId5" action="ppaction://hlinksldjump"/>
          </p:cNvPr>
          <p:cNvSpPr/>
          <p:nvPr/>
        </p:nvSpPr>
        <p:spPr>
          <a:xfrm>
            <a:off x="7380288" y="5732463"/>
            <a:ext cx="1439862" cy="64928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AA5BDB-C08E-43AA-BCEA-F0DF5B53802B}" type="slidenum">
              <a:rPr lang="ru-RU" smtClean="0"/>
              <a:pPr>
                <a:defRPr/>
              </a:pPr>
              <a:t>98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5" y="71526"/>
            <a:ext cx="8686800" cy="36289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7030A0"/>
                </a:solidFill>
              </a:rPr>
              <a:t>Компьютерная грамотность в оу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32102" name="Образовательные инновации БСКОШИ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04813"/>
            <a:ext cx="9144000" cy="64531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2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21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10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2102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4287</TotalTime>
  <Words>2772</Words>
  <Application>Microsoft Office PowerPoint</Application>
  <PresentationFormat>Экран (4:3)</PresentationFormat>
  <Paragraphs>768</Paragraphs>
  <Slides>99</Slides>
  <Notes>2</Notes>
  <HiddenSlides>41</HiddenSlides>
  <MMClips>1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99</vt:i4>
      </vt:variant>
    </vt:vector>
  </HeadingPairs>
  <TitlesOfParts>
    <vt:vector size="109" baseType="lpstr">
      <vt:lpstr>Arial</vt:lpstr>
      <vt:lpstr>Franklin Gothic Medium</vt:lpstr>
      <vt:lpstr>Franklin Gothic Book</vt:lpstr>
      <vt:lpstr>Wingdings 2</vt:lpstr>
      <vt:lpstr>Wingdings</vt:lpstr>
      <vt:lpstr>Calibri</vt:lpstr>
      <vt:lpstr>Times New Roman</vt:lpstr>
      <vt:lpstr>Трек</vt:lpstr>
      <vt:lpstr>Диаграмма</vt:lpstr>
      <vt:lpstr>Лист Microsoft Office Excel 97-2003</vt:lpstr>
      <vt:lpstr>ГОСУДАРСТВЕННОЕ КАЗЕННОЕ СПЕЦИАЛЬНОЕ (КОРРЕКЦИОННОЕ) ОБРАЗОВАТЕЛЬНОЕ УЧРЕЖДЕНИЕ СВЕРДЛОВСКОЙ ОБЛАСТИ  «БЕРЕЗОВСКАЯ СПЕЦИАЛЬНАЯ (КОРРЕКЦИОННАЯ) ОБЩЕОБРАЗОВАТЕЛЬНАЯ ШКОЛА-ИНТЕРНАТ»  п. Монетный</vt:lpstr>
      <vt:lpstr>ГКОУ СО « Березовская специальная (коррекционная) общеобразовательная школа-интернат»</vt:lpstr>
      <vt:lpstr>Девиз педагогического коллектива  </vt:lpstr>
      <vt:lpstr>Основания для ведения образовательной деятельности</vt:lpstr>
      <vt:lpstr>Перечень реализуемых образовательных программ</vt:lpstr>
      <vt:lpstr>Социальный паспорт школы </vt:lpstr>
      <vt:lpstr>Динамика состава воспитанников</vt:lpstr>
      <vt:lpstr>Количественный состав  педагогического коллектива</vt:lpstr>
      <vt:lpstr>  Возрастной состав педагогов в 2011-2012 учебном году</vt:lpstr>
      <vt:lpstr> Уровень категорийности педагогического коллектива </vt:lpstr>
      <vt:lpstr>Достижения педагогов в 2011-2012 учебном году </vt:lpstr>
      <vt:lpstr>Слайд 12</vt:lpstr>
      <vt:lpstr>Сертификаты</vt:lpstr>
      <vt:lpstr>Удостоверения и свидетельства</vt:lpstr>
      <vt:lpstr>Повышение информационной компетентности педагогов и специалистов ОУ   в 2011-2012 уч. году</vt:lpstr>
      <vt:lpstr>Представление результатов  ОУ и педагогов по инновационной деятельности</vt:lpstr>
      <vt:lpstr>Представление результатов  ОУ и педагогов по инновационной деятельности</vt:lpstr>
      <vt:lpstr>Участие педагогов ОУ в дистанционных проектах</vt:lpstr>
      <vt:lpstr>Государственная политика в области образования детей с ограниченными возможностями здоровья определяется…</vt:lpstr>
      <vt:lpstr>Слайд 20</vt:lpstr>
      <vt:lpstr>Концепция духовно-нравственного развития и воспитания личности гражданина России</vt:lpstr>
      <vt:lpstr>  Стратегическая цель в области специального (коррекционного) образования…  </vt:lpstr>
      <vt:lpstr>Министерство общего и профессионального образования Свердловской области  поздравляет  лауреатов и дипломантов V Всероссийского конкурса  воспитательных систем  образовательных учреждений:  </vt:lpstr>
      <vt:lpstr>17.11.2011 № 808-И      ОБ УТВЕРЖДЕНИИ СПИСКА ПОБЕДИТЕЛЕЙ КОНКУРСА     </vt:lpstr>
      <vt:lpstr>Структура дополнительного образования</vt:lpstr>
      <vt:lpstr>В геронтологическом отделении Березовской ЦГБ; Помощь ветеранам</vt:lpstr>
      <vt:lpstr>Помощь ветеранам</vt:lpstr>
      <vt:lpstr>«Шефство» над обелиском «Погибшим воинам ВОВ»</vt:lpstr>
      <vt:lpstr>День здоровья</vt:lpstr>
      <vt:lpstr>Новый год</vt:lpstr>
      <vt:lpstr>Неделя русского языка</vt:lpstr>
      <vt:lpstr>День открытых дверей</vt:lpstr>
      <vt:lpstr>23 февраля ДенЬ защитника отечества</vt:lpstr>
      <vt:lpstr>День матери</vt:lpstr>
      <vt:lpstr>День смеха</vt:lpstr>
      <vt:lpstr>Сильные, смелые, умелые!</vt:lpstr>
      <vt:lpstr>Спортивная деятельность</vt:lpstr>
      <vt:lpstr>Досуговая деятельность</vt:lpstr>
      <vt:lpstr>Соответствие основным направлениям программы  «Наша новая школа»</vt:lpstr>
      <vt:lpstr>Инновации в воспитательном процессе</vt:lpstr>
      <vt:lpstr>Участники системы сопровождения учащегося, воспитанника </vt:lpstr>
      <vt:lpstr>Участие детей в фестивалях, выставках, конкурсах</vt:lpstr>
      <vt:lpstr>Дипломанты конкурсов</vt:lpstr>
      <vt:lpstr>Слайд 44</vt:lpstr>
      <vt:lpstr>Слайд 45</vt:lpstr>
      <vt:lpstr>Работа школьной библиотеки</vt:lpstr>
      <vt:lpstr>Динамика катамнеза выпускников за учебный год</vt:lpstr>
      <vt:lpstr>Уровень физического развития учащихся по итогам диспансеризации </vt:lpstr>
      <vt:lpstr>Распределение учащихся по группам здоровья по результатам диспансеризации</vt:lpstr>
      <vt:lpstr>Слайд 50</vt:lpstr>
      <vt:lpstr>Хронические соматические заболевания по результатам диспансеризации  </vt:lpstr>
      <vt:lpstr>38 Воспитанников  прошли курс массажа</vt:lpstr>
      <vt:lpstr>23 воспитанника посещали занятия по лечебно оздоровительной физкультуре</vt:lpstr>
      <vt:lpstr>49 учащихся посещали логопедические занятия </vt:lpstr>
      <vt:lpstr>В настоящее время специальное (коррекционное) образовательное учреждение имеет достаточное количество  помещений, оборудованных необходимой материально-технической базой:</vt:lpstr>
      <vt:lpstr>Специализированные кабинеты и помещения, в том числе:</vt:lpstr>
      <vt:lpstr>Комната отдыха</vt:lpstr>
      <vt:lpstr>Мастерская столярного и слесарного дела</vt:lpstr>
      <vt:lpstr>Слайд 59</vt:lpstr>
      <vt:lpstr>Санитарно-гигиеническая зона перед столовой</vt:lpstr>
      <vt:lpstr>Кабинет СБО</vt:lpstr>
      <vt:lpstr>Зона отдыха в кабинете СБО</vt:lpstr>
      <vt:lpstr>Медицинский блок (изолятор); массажный кабинет</vt:lpstr>
      <vt:lpstr>Массажный кабинет</vt:lpstr>
      <vt:lpstr>Основная цель и направления программы развития образовательного учреждения на 2011 – 2015 гг.</vt:lpstr>
      <vt:lpstr>Реализация этой цели предполагает решение следующих приоритетных задач: </vt:lpstr>
      <vt:lpstr> Мониторинг сформированности общеучебных знаний учащихся 5-9 классов в 2011 - 2012 уч.г.</vt:lpstr>
      <vt:lpstr>Динамика сопровождения  личностного развития воспитанников  7- 9 лет</vt:lpstr>
      <vt:lpstr>Динамика сопровождения  личностного развития воспитанников  14-19 лет</vt:lpstr>
      <vt:lpstr>Основные направления воспитательной работы</vt:lpstr>
      <vt:lpstr>Информация о правонарушениях воспитанников</vt:lpstr>
      <vt:lpstr>Работа по профилактике правонарушений воспитанников</vt:lpstr>
      <vt:lpstr>Экскурсия в Центр временного содержания несовершеннолетних правонарушителей г.Екатеринбург</vt:lpstr>
      <vt:lpstr>     В сфере капитального и текущего строительства за период работы выполнено следующее:   - Проведен  ремонт  крылец  здания школы; - Частична заменена половая и стеновая  кафельная плитка в кухонном блоке; - В мастерских установлены светильники над досками; - Оборудована раздевалка в спортивном зале и другое   </vt:lpstr>
      <vt:lpstr>Уровень организаторской работы, состояние условий, охраны труда и образовательного процесса</vt:lpstr>
      <vt:lpstr>с целью улучшения состояния антитеррористической защищённости ОУ  были проведены следующие работы с применением новых информационных технологий:  </vt:lpstr>
      <vt:lpstr>с целью улучшения состояния антитеррористической защищённости ОУ  были проведены следующие работы с применением новых информационных технологий (продолжение)</vt:lpstr>
      <vt:lpstr>Командно- штабная тренировка по пожарной безопасности</vt:lpstr>
      <vt:lpstr>Взаимодействие с социальными партнерами</vt:lpstr>
      <vt:lpstr>Отзывы об оу от родителей, выпускников и общественности</vt:lpstr>
      <vt:lpstr>Экскурсия по аэропорту  «Кольцово» г. Екатеринбург</vt:lpstr>
      <vt:lpstr>Экскурсия на Хладокомбинат №3 г. Екатеринбург</vt:lpstr>
      <vt:lpstr>Итоги финансовой деятельности  за 2011 год</vt:lpstr>
      <vt:lpstr>Профили трудового обучения</vt:lpstr>
      <vt:lpstr>Целевые ориентиры в образовательной и управленческой деятельности  в 2012-2013 учебном году </vt:lpstr>
      <vt:lpstr>«БУМАГОПЛАСТИКА»                           Берёзовская  СКОШИ</vt:lpstr>
      <vt:lpstr>Слайд 87</vt:lpstr>
      <vt:lpstr>Слайд 88</vt:lpstr>
      <vt:lpstr>«Бумагопластика» Оригами</vt:lpstr>
      <vt:lpstr>ЦВЕТОЧНАЯ  КОМПОЗИЦИЯ.</vt:lpstr>
      <vt:lpstr>Слайд 91</vt:lpstr>
      <vt:lpstr>ПРИНЦИПЫ ПОСТРОЕНИЯ КОМПОЗИЦИИ  </vt:lpstr>
      <vt:lpstr>Изготовление цветочной композиции на бумажных трубочках.</vt:lpstr>
      <vt:lpstr>Цветочная композиция  «Колокольчики».</vt:lpstr>
      <vt:lpstr>Старинный велосипед с колокольчиками. </vt:lpstr>
      <vt:lpstr>Композиция «В гостях у бабушки Арины»</vt:lpstr>
      <vt:lpstr>Композиция  «В гостях у бабушки Арины»</vt:lpstr>
      <vt:lpstr>Волшебный треугольник.</vt:lpstr>
      <vt:lpstr>Компьютерная грамотность в оу</vt:lpstr>
    </vt:vector>
  </TitlesOfParts>
  <Company>Школа-интернат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Директор</dc:creator>
  <cp:lastModifiedBy>СКОШИ</cp:lastModifiedBy>
  <cp:revision>99</cp:revision>
  <dcterms:created xsi:type="dcterms:W3CDTF">2008-04-15T03:10:28Z</dcterms:created>
  <dcterms:modified xsi:type="dcterms:W3CDTF">2015-06-18T05:47:41Z</dcterms:modified>
</cp:coreProperties>
</file>