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12EB198-EE8E-46B4-9D2C-8388CC5A1A2B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80BD8F-CA13-49ED-992E-86C0DCFD7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0000089f-1000-4ddd-246e-4000475d60a9/13_008.swf" TargetMode="External"/><Relationship Id="rId2" Type="http://schemas.openxmlformats.org/officeDocument/2006/relationships/hyperlink" Target="http://files.school-collection.edu.ru/dlrstore/0000087c-1000-4ddd-bcf0-4800475d60a5/12_005_1.sw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iles.school-collection.edu.ru/dlrstore/0453da07-6cb1-4692-9a22-c07739afabe9/%5bBIO8_05-30%5d_%5bPT_03%5d.swf" TargetMode="External"/><Relationship Id="rId4" Type="http://schemas.openxmlformats.org/officeDocument/2006/relationships/hyperlink" Target="http://files.school-collection.edu.ru/dlrstore/62548495-f1b7-4622-99ad-a5e200f8a05d/%5bBI8ZD_12-01%5d_%5bIL_02%5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smtClean="0">
                <a:solidFill>
                  <a:srgbClr val="FF0000"/>
                </a:solidFill>
              </a:rPr>
              <a:t>Тема урока: </a:t>
            </a:r>
            <a:endParaRPr lang="ru-RU" i="1" u="sng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pPr>
              <a:buNone/>
            </a:pPr>
            <a:r>
              <a:rPr lang="ru-RU" sz="4400" smtClean="0">
                <a:solidFill>
                  <a:srgbClr val="0070C0"/>
                </a:solidFill>
              </a:rPr>
              <a:t>З</a:t>
            </a:r>
            <a:r>
              <a:rPr lang="ru-RU" sz="3600" smtClean="0">
                <a:solidFill>
                  <a:srgbClr val="0070C0"/>
                </a:solidFill>
              </a:rPr>
              <a:t>НАЧЕНИЕ ПИЩЕВАРЕНИЯ.</a:t>
            </a:r>
          </a:p>
          <a:p>
            <a:pPr>
              <a:buNone/>
            </a:pPr>
            <a:endParaRPr lang="ru-RU" sz="440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4400" smtClean="0">
                <a:solidFill>
                  <a:srgbClr val="0070C0"/>
                </a:solidFill>
              </a:rPr>
              <a:t>С</a:t>
            </a:r>
            <a:r>
              <a:rPr lang="ru-RU" sz="3600" smtClean="0">
                <a:solidFill>
                  <a:srgbClr val="0070C0"/>
                </a:solidFill>
              </a:rPr>
              <a:t>ИСТЕМА  ОРГАНОВ ПИЩЕВАРЕНИЯ</a:t>
            </a:r>
            <a:r>
              <a:rPr lang="ru-RU" sz="3600" smtClean="0">
                <a:solidFill>
                  <a:srgbClr val="0070C0"/>
                </a:solidFill>
              </a:rPr>
              <a:t>.</a:t>
            </a:r>
            <a:endParaRPr lang="ru-RU" sz="36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u="sng" smtClean="0">
                <a:solidFill>
                  <a:srgbClr val="FF0000"/>
                </a:solidFill>
              </a:rPr>
              <a:t>Вопросы:</a:t>
            </a:r>
            <a:endParaRPr lang="ru-RU" sz="2800" i="1" u="sng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smtClean="0"/>
          </a:p>
          <a:p>
            <a:r>
              <a:rPr lang="ru-RU" sz="3600" smtClean="0">
                <a:solidFill>
                  <a:srgbClr val="0070C0"/>
                </a:solidFill>
              </a:rPr>
              <a:t>Какие органы  образуют  пищеварительную систему ;</a:t>
            </a:r>
          </a:p>
          <a:p>
            <a:endParaRPr lang="ru-RU" sz="3600" smtClean="0">
              <a:solidFill>
                <a:srgbClr val="0070C0"/>
              </a:solidFill>
            </a:endParaRPr>
          </a:p>
          <a:p>
            <a:r>
              <a:rPr lang="ru-RU" sz="3600" smtClean="0">
                <a:solidFill>
                  <a:srgbClr val="0070C0"/>
                </a:solidFill>
              </a:rPr>
              <a:t>Какие пищеварительные железы входят в пищеварительную систему?</a:t>
            </a:r>
          </a:p>
          <a:p>
            <a:endParaRPr lang="ru-RU" sz="3600" smtClean="0">
              <a:solidFill>
                <a:srgbClr val="0070C0"/>
              </a:solidFill>
            </a:endParaRPr>
          </a:p>
          <a:p>
            <a:r>
              <a:rPr lang="ru-RU" sz="3600" smtClean="0">
                <a:solidFill>
                  <a:srgbClr val="0070C0"/>
                </a:solidFill>
              </a:rPr>
              <a:t>Что такое пищеварение и для чего оно необходимо?</a:t>
            </a:r>
            <a:endParaRPr lang="ru-RU" sz="36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smtClean="0"/>
              <a:t>  </a:t>
            </a:r>
            <a:r>
              <a:rPr lang="ru-RU" sz="4400" i="1" smtClean="0">
                <a:solidFill>
                  <a:srgbClr val="FF0000"/>
                </a:solidFill>
              </a:rPr>
              <a:t>Пищеварение </a:t>
            </a:r>
            <a:r>
              <a:rPr lang="ru-RU" sz="4400" smtClean="0"/>
              <a:t>– это процесс превращения питательных веществ в  </a:t>
            </a:r>
            <a:r>
              <a:rPr lang="ru-RU" sz="4400" smtClean="0">
                <a:solidFill>
                  <a:srgbClr val="0070C0"/>
                </a:solidFill>
              </a:rPr>
              <a:t>растворимые вещества</a:t>
            </a:r>
            <a:r>
              <a:rPr lang="ru-RU" sz="4400" smtClean="0"/>
              <a:t>, которые </a:t>
            </a:r>
            <a:r>
              <a:rPr lang="ru-RU" sz="4400" smtClean="0">
                <a:solidFill>
                  <a:srgbClr val="0070C0"/>
                </a:solidFill>
              </a:rPr>
              <a:t>легко всасываются в кровь</a:t>
            </a:r>
            <a:r>
              <a:rPr lang="ru-RU" sz="4400" smtClean="0"/>
              <a:t>.</a:t>
            </a:r>
            <a:endParaRPr lang="ru-RU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205" y="5425518"/>
            <a:ext cx="302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сердце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3205" y="1396733"/>
            <a:ext cx="2947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желудок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205" y="3400258"/>
            <a:ext cx="3220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пищевод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205" y="4058945"/>
            <a:ext cx="4681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ротовая полость 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205" y="1984486"/>
            <a:ext cx="3207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глотка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205" y="4717632"/>
            <a:ext cx="3398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кишечник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205" y="2692372"/>
            <a:ext cx="286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гортань</a:t>
            </a:r>
            <a:endParaRPr lang="ru-RU" sz="40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4829" y="1396733"/>
            <a:ext cx="2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smtClean="0">
                <a:solidFill>
                  <a:srgbClr val="92D050"/>
                </a:solidFill>
              </a:rPr>
              <a:t>    легкие</a:t>
            </a:r>
            <a:endParaRPr lang="ru-RU" sz="3600">
              <a:solidFill>
                <a:srgbClr val="92D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9672" y="4009746"/>
            <a:ext cx="4094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92D050"/>
                </a:solidFill>
              </a:rPr>
              <a:t>          </a:t>
            </a:r>
            <a:r>
              <a:rPr lang="ru-RU" sz="3600" smtClean="0">
                <a:solidFill>
                  <a:srgbClr val="92D050"/>
                </a:solidFill>
              </a:rPr>
              <a:t>печень</a:t>
            </a:r>
            <a:endParaRPr lang="ru-RU" sz="3600">
              <a:solidFill>
                <a:srgbClr val="92D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61313" y="2104619"/>
            <a:ext cx="6482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smtClean="0">
                <a:solidFill>
                  <a:srgbClr val="92D050"/>
                </a:solidFill>
              </a:rPr>
              <a:t>  поджелудочная железа</a:t>
            </a:r>
            <a:endParaRPr lang="ru-RU" sz="3600">
              <a:solidFill>
                <a:srgbClr val="92D050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211680"/>
            <a:ext cx="8229600" cy="914400"/>
          </a:xfrm>
        </p:spPr>
        <p:txBody>
          <a:bodyPr>
            <a:noAutofit/>
          </a:bodyPr>
          <a:lstStyle/>
          <a:p>
            <a:pPr algn="r"/>
            <a:r>
              <a:rPr lang="ru-RU" sz="2000" b="0" i="1" u="sng" smtClean="0">
                <a:solidFill>
                  <a:srgbClr val="0070C0"/>
                </a:solidFill>
              </a:rPr>
              <a:t>Выбери  те органы, </a:t>
            </a:r>
            <a:br>
              <a:rPr lang="ru-RU" sz="2000" b="0" i="1" u="sng" smtClean="0">
                <a:solidFill>
                  <a:srgbClr val="0070C0"/>
                </a:solidFill>
              </a:rPr>
            </a:br>
            <a:r>
              <a:rPr lang="ru-RU" sz="2000" b="0" i="1" u="sng" smtClean="0">
                <a:solidFill>
                  <a:srgbClr val="0070C0"/>
                </a:solidFill>
              </a:rPr>
              <a:t>которые относятся к пищеварительной системе.</a:t>
            </a:r>
            <a:endParaRPr lang="ru-RU" sz="2000" b="0" i="1" u="sng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39235" y="3046315"/>
            <a:ext cx="5704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smtClean="0">
                <a:solidFill>
                  <a:srgbClr val="92D050"/>
                </a:solidFill>
              </a:rPr>
              <a:t>     </a:t>
            </a:r>
            <a:r>
              <a:rPr lang="ru-RU" sz="3600" smtClean="0">
                <a:solidFill>
                  <a:srgbClr val="92D050"/>
                </a:solidFill>
              </a:rPr>
              <a:t>слюнные  железы</a:t>
            </a:r>
            <a:endParaRPr lang="ru-RU" sz="360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/>
      <p:bldP spid="8" grpId="0"/>
      <p:bldP spid="9" grpId="0"/>
      <p:bldP spid="10" grpId="1"/>
      <p:bldP spid="10" grpId="2"/>
      <p:bldP spid="11" grpId="0"/>
      <p:bldP spid="11" grpId="1"/>
      <p:bldP spid="12" grpId="0"/>
      <p:bldP spid="13" grpId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32263"/>
            <a:ext cx="7772400" cy="1282889"/>
          </a:xfrm>
        </p:spPr>
        <p:txBody>
          <a:bodyPr/>
          <a:lstStyle/>
          <a:p>
            <a:r>
              <a:rPr lang="ru-RU" smtClean="0"/>
              <a:t>СПАСИБО ЗА РАБОТУ 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930555"/>
            <a:ext cx="7772400" cy="2088107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300" u="sng" smtClean="0">
                <a:hlinkClick r:id="rId2"/>
              </a:rPr>
              <a:t>http://files.school-collection.edu.ru/dlrstore/0000087c-1000-4ddd-bcf0-4800475d60a5/12_005_1.swf</a:t>
            </a:r>
            <a:endParaRPr lang="ru-RU" sz="1300" u="sng" smtClean="0"/>
          </a:p>
          <a:p>
            <a:pPr algn="l"/>
            <a:endParaRPr lang="ru-RU" sz="1300" u="sng" smtClean="0"/>
          </a:p>
          <a:p>
            <a:pPr algn="l"/>
            <a:r>
              <a:rPr lang="ru-RU" sz="1300" u="sng" smtClean="0">
                <a:hlinkClick r:id="rId3"/>
              </a:rPr>
              <a:t>http://files.school-collection.edu.ru/dlrstore/0000089f-1000-4ddd-246e-4000475d60a9/13_008.swf</a:t>
            </a:r>
            <a:endParaRPr lang="ru-RU" sz="1300" u="sng" smtClean="0"/>
          </a:p>
          <a:p>
            <a:pPr algn="l"/>
            <a:endParaRPr lang="ru-RU" sz="1300" smtClean="0"/>
          </a:p>
          <a:p>
            <a:pPr algn="l"/>
            <a:r>
              <a:rPr lang="ru-RU" sz="1300" u="sng" smtClean="0">
                <a:hlinkClick r:id="rId4"/>
              </a:rPr>
              <a:t>http://files.school-collection.edu.ru/dlrstore/62548495-f1b7-4622-99ad-a5e200f8a05d/%5BBI8ZD_12-01%5D_%5BIL_02%5D.html</a:t>
            </a:r>
            <a:endParaRPr lang="ru-RU" sz="1300" u="sng" smtClean="0"/>
          </a:p>
          <a:p>
            <a:pPr algn="l"/>
            <a:endParaRPr lang="ru-RU" sz="1300" smtClean="0"/>
          </a:p>
          <a:p>
            <a:pPr algn="l"/>
            <a:r>
              <a:rPr lang="ru-RU" sz="1300" u="sng" smtClean="0">
                <a:hlinkClick r:id="rId5"/>
              </a:rPr>
              <a:t>http://files.school-collection.edu.ru/dlrstore/0453da07-6cb1-4692-9a22-c07739afabe9/%5BBIO8_05-30%5D_%5BPT_03%5D.swf</a:t>
            </a:r>
            <a:endParaRPr lang="ru-RU" sz="1300" smtClean="0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</TotalTime>
  <Words>99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Тема урока: </vt:lpstr>
      <vt:lpstr>Вопросы:</vt:lpstr>
      <vt:lpstr>Слайд 3</vt:lpstr>
      <vt:lpstr>Выбери  те органы,  которые относятся к пищеварительной системе.</vt:lpstr>
      <vt:lpstr>СПАСИБО ЗА РАБОТУ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Татьяна</dc:creator>
  <cp:keywords>пищеварение</cp:keywords>
  <cp:lastModifiedBy>Татьяна</cp:lastModifiedBy>
  <cp:revision>12</cp:revision>
  <dcterms:created xsi:type="dcterms:W3CDTF">2013-11-26T17:21:39Z</dcterms:created>
  <dcterms:modified xsi:type="dcterms:W3CDTF">2014-02-17T16:03:43Z</dcterms:modified>
</cp:coreProperties>
</file>